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405" r:id="rId2"/>
    <p:sldId id="433" r:id="rId3"/>
    <p:sldId id="487" r:id="rId4"/>
    <p:sldId id="486" r:id="rId5"/>
    <p:sldId id="493" r:id="rId6"/>
    <p:sldId id="469" r:id="rId7"/>
    <p:sldId id="482" r:id="rId8"/>
    <p:sldId id="471" r:id="rId9"/>
    <p:sldId id="488" r:id="rId10"/>
    <p:sldId id="470" r:id="rId11"/>
    <p:sldId id="485" r:id="rId12"/>
    <p:sldId id="484" r:id="rId13"/>
    <p:sldId id="494" r:id="rId14"/>
    <p:sldId id="459" r:id="rId15"/>
    <p:sldId id="474" r:id="rId16"/>
    <p:sldId id="415" r:id="rId17"/>
    <p:sldId id="449" r:id="rId18"/>
    <p:sldId id="451" r:id="rId19"/>
    <p:sldId id="453" r:id="rId20"/>
    <p:sldId id="468" r:id="rId21"/>
    <p:sldId id="454" r:id="rId22"/>
    <p:sldId id="463" r:id="rId23"/>
    <p:sldId id="464" r:id="rId24"/>
    <p:sldId id="476" r:id="rId25"/>
    <p:sldId id="479" r:id="rId26"/>
    <p:sldId id="465" r:id="rId27"/>
    <p:sldId id="490" r:id="rId28"/>
    <p:sldId id="491" r:id="rId29"/>
    <p:sldId id="481" r:id="rId30"/>
    <p:sldId id="489" r:id="rId31"/>
    <p:sldId id="466" r:id="rId32"/>
    <p:sldId id="492" r:id="rId33"/>
    <p:sldId id="477" r:id="rId34"/>
    <p:sldId id="478" r:id="rId3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us Slater" initials="MS" lastIdx="23" clrIdx="0">
    <p:extLst>
      <p:ext uri="{19B8F6BF-5375-455C-9EA6-DF929625EA0E}">
        <p15:presenceInfo xmlns:p15="http://schemas.microsoft.com/office/powerpoint/2012/main" userId="S-1-5-21-1960408961-362288127-725345543-28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FFCC"/>
    <a:srgbClr val="663300"/>
    <a:srgbClr val="D7B127"/>
    <a:srgbClr val="4D4D4D"/>
    <a:srgbClr val="ECEAE4"/>
    <a:srgbClr val="A69C94"/>
    <a:srgbClr val="A89F94"/>
    <a:srgbClr val="C9C1B8"/>
    <a:srgbClr val="73D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6" autoAdjust="0"/>
    <p:restoredTop sz="92014" autoAdjust="0"/>
  </p:normalViewPr>
  <p:slideViewPr>
    <p:cSldViewPr snapToGrid="0" snapToObjects="1">
      <p:cViewPr varScale="1">
        <p:scale>
          <a:sx n="67" d="100"/>
          <a:sy n="67" d="100"/>
        </p:scale>
        <p:origin x="372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107" d="100"/>
          <a:sy n="107" d="100"/>
        </p:scale>
        <p:origin x="-62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7E9AD4-9538-0047-836D-9860F48D2959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1750354-AB7D-4F46-821D-0BA5DA14A3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87946-BDD9-4049-A1F3-2523CA77778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02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87946-BDD9-4049-A1F3-2523CA77778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85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73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01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0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329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0753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924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1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5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4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4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0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3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28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7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F947E-3931-AB4E-BBC6-E74B1897B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jpe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jpe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e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jpe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400300"/>
            <a:ext cx="349898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73"/>
          <a:stretch/>
        </p:blipFill>
        <p:spPr>
          <a:xfrm>
            <a:off x="5146664" y="2400300"/>
            <a:ext cx="3100388" cy="2057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45080" y="2767280"/>
            <a:ext cx="11015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00B0F0"/>
                </a:solidFill>
              </a:rPr>
              <a:t>@</a:t>
            </a:r>
            <a:endParaRPr lang="en-US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401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9" y="1056848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AIRLIFT® S2 Electric Height-Adjustable Standing Desk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Polyurethane Ergo Curve, 60" x </a:t>
            </a:r>
            <a:r>
              <a:rPr lang="en-US" sz="2000" dirty="0" smtClean="0">
                <a:solidFill>
                  <a:prstClr val="black"/>
                </a:solidFill>
              </a:rPr>
              <a:t>30</a:t>
            </a:r>
            <a:r>
              <a:rPr lang="en-US" sz="2000" dirty="0">
                <a:solidFill>
                  <a:prstClr val="black"/>
                </a:solidFill>
              </a:rPr>
              <a:t>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87991" y="-8092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OFF65814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$499.99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52424" y="2198997"/>
            <a:ext cx="3943351" cy="33112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192104" y="5840894"/>
            <a:ext cx="555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Teal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60"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</a:t>
            </a:r>
            <a:r>
              <a:rPr lang="en-US" sz="1000" b="1" dirty="0" smtClean="0">
                <a:solidFill>
                  <a:prstClr val="black"/>
                </a:solidFill>
              </a:rPr>
              <a:t> </a:t>
            </a:r>
            <a:r>
              <a:rPr lang="en-US" sz="1000" b="1" dirty="0">
                <a:solidFill>
                  <a:prstClr val="black"/>
                </a:solidFill>
              </a:rPr>
              <a:t>White</a:t>
            </a:r>
            <a:endParaRPr lang="en-US" sz="1000" b="1" dirty="0" smtClean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428" y="1989406"/>
            <a:ext cx="1285135" cy="129309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48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287991" y="0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OFF65803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$529.99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9"/>
          <a:stretch/>
        </p:blipFill>
        <p:spPr>
          <a:xfrm>
            <a:off x="5447313" y="2003366"/>
            <a:ext cx="1212843" cy="12713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372" y="2128989"/>
            <a:ext cx="4292880" cy="33822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54"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 </a:t>
            </a:r>
            <a:r>
              <a:rPr lang="en-US" sz="1000" b="1" dirty="0" smtClean="0">
                <a:solidFill>
                  <a:prstClr val="black"/>
                </a:solidFill>
              </a:rPr>
              <a:t>Black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15867" y="5738917"/>
            <a:ext cx="2258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Powder-Coated White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40" y="107625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S3 Electric Height-Adjustable Standing Desk with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Ergo Table Top with Beveled Bottom Edges, 54" x 30"</a:t>
            </a:r>
          </a:p>
          <a:p>
            <a:pPr algn="ctr"/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3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288" y="2091917"/>
            <a:ext cx="4381845" cy="34148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7992" y="0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OFF65803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$529.99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54"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 </a:t>
            </a:r>
            <a:r>
              <a:rPr lang="en-US" sz="1000" b="1" dirty="0" smtClean="0">
                <a:solidFill>
                  <a:prstClr val="black"/>
                </a:solidFill>
              </a:rPr>
              <a:t>Black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0" y="107625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S3 Electric Height-Adjustable Standing Desk with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Ergo Table Top with Beveled Bottom Edges, 54" x 30"</a:t>
            </a:r>
          </a:p>
          <a:p>
            <a:pPr algn="ctr"/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9594" y="5738917"/>
            <a:ext cx="2891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Powder-Coated Cement Gray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9"/>
          <a:stretch/>
        </p:blipFill>
        <p:spPr>
          <a:xfrm>
            <a:off x="5447313" y="2003366"/>
            <a:ext cx="1212843" cy="12713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7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96" y="1818399"/>
            <a:ext cx="2563917" cy="19980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87992" y="0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OFF65803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$529.99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40" y="107625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Benefits of Powder-Coated MDF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725" y="4377918"/>
            <a:ext cx="2511861" cy="19790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94136" y="2029398"/>
            <a:ext cx="594986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</a:t>
            </a:r>
            <a:r>
              <a:rPr lang="en-US" sz="1400" dirty="0"/>
              <a:t>resistance to scratches, scuffs and water </a:t>
            </a:r>
            <a:r>
              <a:rPr lang="en-US" sz="1400" dirty="0" smtClean="0"/>
              <a:t>damage in comparison to other types of laminate and veneer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Available in almost any color and finish</a:t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Evenly protects shaped </a:t>
            </a:r>
            <a:r>
              <a:rPr lang="en-US" sz="1400" dirty="0" smtClean="0"/>
              <a:t>MDF with no seams</a:t>
            </a:r>
            <a:br>
              <a:rPr lang="en-US" sz="1400" dirty="0" smtClean="0"/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Creates no unwanted VOCs (volatile organic compounds) or HAPs (hazardous air pollutants)</a:t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Impossible to delaminate</a:t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Heat-treatment kills bacteria and releases formaldehyde trapped in MDF</a:t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Water-free process means no unwanted byproducts</a:t>
            </a:r>
            <a:br>
              <a:rPr lang="en-US" sz="1400" dirty="0" smtClean="0">
                <a:latin typeface="+mj-lt"/>
              </a:rPr>
            </a:br>
            <a:endParaRPr lang="en-US" sz="14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Excess paint powder can be recycled and reused throughout production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53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287992" y="0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OFF65815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$529.99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54"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 </a:t>
            </a:r>
            <a:r>
              <a:rPr lang="en-US" sz="1000" b="1" dirty="0" smtClean="0">
                <a:solidFill>
                  <a:prstClr val="black"/>
                </a:solidFill>
              </a:rPr>
              <a:t>White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120" y="2077479"/>
            <a:ext cx="4259360" cy="36614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9"/>
          <a:stretch/>
        </p:blipFill>
        <p:spPr>
          <a:xfrm>
            <a:off x="5447313" y="2003366"/>
            <a:ext cx="1212843" cy="12713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01831" y="5738917"/>
            <a:ext cx="1086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Dry-Erase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40" y="107625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S3 Electric Height-Adjustable Standing Desk with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Ergo Table Top with Beveled Bottom Edges, 54" x 30"</a:t>
            </a:r>
          </a:p>
          <a:p>
            <a:pPr algn="ctr"/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570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"/>
          <a:stretch/>
        </p:blipFill>
        <p:spPr>
          <a:xfrm>
            <a:off x="177800" y="1177627"/>
            <a:ext cx="4654469" cy="49084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34080" y="1291868"/>
            <a:ext cx="570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smtClean="0">
                <a:latin typeface="+mj-lt"/>
                <a:cs typeface="Arial" panose="020B0604020202020204" pitchFamily="34" charset="0"/>
              </a:rPr>
              <a:t>AIRLIFT® Pneumatic Height-Adjustable Standing Desk</a:t>
            </a:r>
            <a:endParaRPr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7584" y="1793351"/>
            <a:ext cx="431294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Features</a:t>
            </a: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Extra-large </a:t>
            </a:r>
            <a:r>
              <a:rPr lang="en-US" sz="1200" dirty="0"/>
              <a:t>desktop with smooth surface </a:t>
            </a: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Effortless </a:t>
            </a:r>
            <a:r>
              <a:rPr lang="en-US" sz="1200" dirty="0"/>
              <a:t>pneumatic height </a:t>
            </a:r>
            <a:r>
              <a:rPr lang="en-US" sz="1200" dirty="0" smtClean="0"/>
              <a:t>adjustment with lever-operated gas-air cylinder 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Steel base with a silver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Four 2.36-inch casters (2 locking) make it easy to take your work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r>
              <a:rPr lang="en-US" sz="1400" dirty="0">
                <a:latin typeface="+mj-lt"/>
              </a:rPr>
              <a:t>Specifications</a:t>
            </a:r>
            <a:endParaRPr lang="en-US" sz="1200" dirty="0">
              <a:latin typeface="+mj-lt"/>
            </a:endParaRPr>
          </a:p>
          <a:p>
            <a:r>
              <a:rPr lang="en-US" sz="1200" dirty="0"/>
              <a:t>Top </a:t>
            </a:r>
            <a:r>
              <a:rPr lang="en-US" sz="1200" dirty="0" smtClean="0"/>
              <a:t>Material: </a:t>
            </a:r>
            <a:r>
              <a:rPr lang="en-US" sz="1200" b="1" dirty="0" smtClean="0"/>
              <a:t>MDF with laminate finish</a:t>
            </a:r>
            <a:endParaRPr lang="en-US" sz="1200" b="1" dirty="0"/>
          </a:p>
          <a:p>
            <a:r>
              <a:rPr lang="en-US" sz="1200" dirty="0"/>
              <a:t>Top Area: </a:t>
            </a:r>
            <a:r>
              <a:rPr lang="en-US" sz="1200" b="1" dirty="0" smtClean="0"/>
              <a:t>55.1" </a:t>
            </a:r>
            <a:r>
              <a:rPr lang="en-US" sz="1200" b="1" dirty="0"/>
              <a:t>W x </a:t>
            </a:r>
            <a:r>
              <a:rPr lang="en-US" sz="1200" b="1" dirty="0" smtClean="0"/>
              <a:t>27.6" D</a:t>
            </a:r>
          </a:p>
          <a:p>
            <a:r>
              <a:rPr lang="en-US" sz="1200" dirty="0" smtClean="0"/>
              <a:t>Frame Color:</a:t>
            </a:r>
            <a:r>
              <a:rPr lang="en-US" sz="1200" b="1" dirty="0" smtClean="0"/>
              <a:t> Silver</a:t>
            </a:r>
          </a:p>
          <a:p>
            <a:r>
              <a:rPr lang="en-US" sz="1200" dirty="0" smtClean="0"/>
              <a:t>Adjustment </a:t>
            </a:r>
            <a:r>
              <a:rPr lang="en-US" sz="1200" dirty="0"/>
              <a:t>Type: </a:t>
            </a:r>
            <a:r>
              <a:rPr lang="en-US" sz="1200" b="1" dirty="0"/>
              <a:t>Pneumatic</a:t>
            </a:r>
          </a:p>
          <a:p>
            <a:r>
              <a:rPr lang="en-US" sz="1200" dirty="0"/>
              <a:t>Adjustment Range: </a:t>
            </a:r>
            <a:r>
              <a:rPr lang="en-US" sz="1200" b="1" dirty="0"/>
              <a:t>28.1" to 43.9</a:t>
            </a:r>
            <a:r>
              <a:rPr lang="en-US" sz="1200" b="1" dirty="0" smtClean="0"/>
              <a:t>"</a:t>
            </a:r>
          </a:p>
          <a:p>
            <a:r>
              <a:rPr lang="en-US" sz="1200" dirty="0" smtClean="0"/>
              <a:t>Overall </a:t>
            </a:r>
            <a:r>
              <a:rPr lang="en-US" sz="1200" dirty="0"/>
              <a:t>Size: </a:t>
            </a:r>
            <a:r>
              <a:rPr lang="en-US" sz="1200" b="1" dirty="0"/>
              <a:t>55.1" W x 27.6" D x (28.1" to 43.9</a:t>
            </a:r>
            <a:r>
              <a:rPr lang="en-US" sz="1200" b="1" dirty="0" smtClean="0"/>
              <a:t>")</a:t>
            </a:r>
            <a:endParaRPr lang="en-US" sz="1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20087" y="-13082"/>
            <a:ext cx="3623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OFF16020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$339.99</a:t>
            </a:r>
          </a:p>
        </p:txBody>
      </p:sp>
    </p:spTree>
    <p:extLst>
      <p:ext uri="{BB962C8B-B14F-4D97-AF65-F5344CB8AC3E}">
        <p14:creationId xmlns:p14="http://schemas.microsoft.com/office/powerpoint/2010/main" val="48463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27121" y="0"/>
            <a:ext cx="34168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MSRP: $199.99</a:t>
            </a:r>
            <a:br>
              <a:rPr lang="en-US" sz="1400" dirty="0" smtClean="0"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86949" y="1348740"/>
            <a:ext cx="4310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  <a:cs typeface="Arial" panose="020B0604020202020204" pitchFamily="34" charset="0"/>
              </a:rPr>
              <a:t>AIRLIFT® XL Sit-Stand Mobile Desk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94810" y="1795016"/>
            <a:ext cx="432572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Features</a:t>
            </a: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Extra-large </a:t>
            </a:r>
            <a:r>
              <a:rPr lang="en-US" sz="1200" dirty="0"/>
              <a:t>desktop with smooth surface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Effortless </a:t>
            </a:r>
            <a:r>
              <a:rPr lang="en-US" sz="1200" dirty="0"/>
              <a:t>pneumatic height </a:t>
            </a:r>
            <a:r>
              <a:rPr lang="en-US" sz="1200" dirty="0" smtClean="0"/>
              <a:t>adjustment with lever-operated gas-air cylinder 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Steel base and aluminum column coated in silver epoxy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Wide </a:t>
            </a:r>
            <a:r>
              <a:rPr lang="en-US" sz="1200" dirty="0"/>
              <a:t>base provides wobble-free </a:t>
            </a:r>
            <a:r>
              <a:rPr lang="en-US" sz="1200" dirty="0" smtClean="0"/>
              <a:t>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Four 2.36-inch casters (2 locking) make it easy to take your work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r>
              <a:rPr lang="en-US" sz="1400" dirty="0">
                <a:latin typeface="+mj-lt"/>
              </a:rPr>
              <a:t>Specifications</a:t>
            </a:r>
            <a:endParaRPr lang="en-US" sz="1200" dirty="0">
              <a:latin typeface="+mj-lt"/>
            </a:endParaRPr>
          </a:p>
          <a:p>
            <a:r>
              <a:rPr lang="en-US" sz="1200" dirty="0"/>
              <a:t>Top Material: </a:t>
            </a:r>
            <a:r>
              <a:rPr lang="en-US" sz="1200" b="1" dirty="0" smtClean="0"/>
              <a:t>MDF with </a:t>
            </a:r>
            <a:r>
              <a:rPr lang="en-US" sz="1200" b="1" dirty="0"/>
              <a:t>laminate finish</a:t>
            </a:r>
          </a:p>
          <a:p>
            <a:r>
              <a:rPr lang="en-US" sz="1200" dirty="0" smtClean="0"/>
              <a:t>Top </a:t>
            </a:r>
            <a:r>
              <a:rPr lang="en-US" sz="1200" dirty="0"/>
              <a:t>Area: </a:t>
            </a:r>
            <a:r>
              <a:rPr lang="en-US" sz="1200" b="1" dirty="0" smtClean="0"/>
              <a:t>28.1" </a:t>
            </a:r>
            <a:r>
              <a:rPr lang="en-US" sz="1200" b="1" dirty="0"/>
              <a:t>W x </a:t>
            </a:r>
            <a:r>
              <a:rPr lang="en-US" sz="1200" b="1" dirty="0" smtClean="0"/>
              <a:t>19.6</a:t>
            </a:r>
            <a:r>
              <a:rPr lang="en-US" sz="1200" b="1" dirty="0"/>
              <a:t>"</a:t>
            </a:r>
            <a:r>
              <a:rPr lang="en-US" sz="1200" b="1" dirty="0" smtClean="0"/>
              <a:t> </a:t>
            </a:r>
            <a:r>
              <a:rPr lang="en-US" sz="1200" b="1" dirty="0"/>
              <a:t>D</a:t>
            </a:r>
          </a:p>
          <a:p>
            <a:r>
              <a:rPr lang="en-US" sz="1200" dirty="0" smtClean="0"/>
              <a:t>Top Color: </a:t>
            </a:r>
            <a:r>
              <a:rPr lang="en-US" sz="1200" b="1" dirty="0" smtClean="0"/>
              <a:t>Light Gray</a:t>
            </a:r>
          </a:p>
          <a:p>
            <a:r>
              <a:rPr lang="en-US" sz="1200" dirty="0" smtClean="0"/>
              <a:t>Frame </a:t>
            </a:r>
            <a:r>
              <a:rPr lang="en-US" sz="1200" dirty="0"/>
              <a:t>Color:</a:t>
            </a:r>
            <a:r>
              <a:rPr lang="en-US" sz="1200" b="1" dirty="0"/>
              <a:t> </a:t>
            </a:r>
            <a:r>
              <a:rPr lang="en-US" sz="1200" b="1" dirty="0" smtClean="0"/>
              <a:t>Satin Bronze</a:t>
            </a:r>
          </a:p>
          <a:p>
            <a:r>
              <a:rPr lang="en-US" sz="1200" dirty="0" smtClean="0"/>
              <a:t>Adjustment </a:t>
            </a:r>
            <a:r>
              <a:rPr lang="en-US" sz="1200" dirty="0"/>
              <a:t>Type: </a:t>
            </a:r>
            <a:r>
              <a:rPr lang="en-US" sz="1200" b="1" dirty="0"/>
              <a:t>Pneumatic</a:t>
            </a:r>
          </a:p>
          <a:p>
            <a:r>
              <a:rPr lang="en-US" sz="1200" dirty="0"/>
              <a:t>Adjustment Range: </a:t>
            </a:r>
            <a:r>
              <a:rPr lang="pl-PL" sz="1200" b="1" dirty="0"/>
              <a:t>27.1" </a:t>
            </a:r>
            <a:r>
              <a:rPr lang="en-US" sz="1200" b="1" dirty="0"/>
              <a:t>to</a:t>
            </a:r>
            <a:r>
              <a:rPr lang="pl-PL" sz="1200" b="1" dirty="0"/>
              <a:t> 41.9"</a:t>
            </a:r>
            <a:r>
              <a:rPr lang="en-US" sz="1200" b="1" dirty="0"/>
              <a:t> H</a:t>
            </a:r>
          </a:p>
          <a:p>
            <a:r>
              <a:rPr lang="en-US" sz="1200" dirty="0"/>
              <a:t>Overall Size: </a:t>
            </a:r>
            <a:r>
              <a:rPr lang="pl-PL" sz="1200" b="1" dirty="0"/>
              <a:t>28.1"</a:t>
            </a:r>
            <a:r>
              <a:rPr lang="en-US" sz="1200" b="1" dirty="0"/>
              <a:t> </a:t>
            </a:r>
            <a:r>
              <a:rPr lang="pl-PL" sz="1200" b="1" dirty="0"/>
              <a:t>W x 19.6"</a:t>
            </a:r>
            <a:r>
              <a:rPr lang="en-US" sz="1200" b="1" dirty="0"/>
              <a:t> </a:t>
            </a:r>
            <a:r>
              <a:rPr lang="pl-PL" sz="1200" b="1" dirty="0"/>
              <a:t>D x </a:t>
            </a:r>
            <a:r>
              <a:rPr lang="en-US" sz="1200" b="1" dirty="0"/>
              <a:t>(</a:t>
            </a:r>
            <a:r>
              <a:rPr lang="pl-PL" sz="1200" b="1" dirty="0"/>
              <a:t>27.1" </a:t>
            </a:r>
            <a:r>
              <a:rPr lang="en-US" sz="1200" b="1" dirty="0"/>
              <a:t>to</a:t>
            </a:r>
            <a:r>
              <a:rPr lang="pl-PL" sz="1200" b="1" dirty="0"/>
              <a:t> 41.9"</a:t>
            </a:r>
            <a:r>
              <a:rPr lang="en-US" sz="1200" b="1" dirty="0"/>
              <a:t>)</a:t>
            </a:r>
            <a:r>
              <a:rPr lang="pl-PL" sz="1200" b="1" dirty="0"/>
              <a:t> H</a:t>
            </a:r>
            <a:endParaRPr lang="en-US" sz="1200" b="1" dirty="0"/>
          </a:p>
          <a:p>
            <a:r>
              <a:rPr lang="en-US" sz="1200" dirty="0"/>
              <a:t>Weight Capacity: </a:t>
            </a:r>
            <a:r>
              <a:rPr lang="en-US" sz="1200" b="1" dirty="0"/>
              <a:t>35 </a:t>
            </a:r>
            <a:r>
              <a:rPr lang="en-US" sz="1200" b="1" dirty="0" smtClean="0"/>
              <a:t>lbs.</a:t>
            </a: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148685"/>
            <a:ext cx="3688079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t="20350" r="22043" b="18144"/>
          <a:stretch/>
        </p:blipFill>
        <p:spPr>
          <a:xfrm>
            <a:off x="44155" y="1610735"/>
            <a:ext cx="3618426" cy="5174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60492" y="3490252"/>
            <a:ext cx="2161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EEECE1">
                    <a:lumMod val="10000"/>
                  </a:srgbClr>
                </a:solidFill>
              </a:rPr>
              <a:t>AIRLIFT®  Adjustment Lever</a:t>
            </a:r>
            <a:endParaRPr lang="en-US" sz="1400" i="1" dirty="0">
              <a:solidFill>
                <a:srgbClr val="EEECE1">
                  <a:lumMod val="10000"/>
                </a:srgbClr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H="1" flipV="1">
            <a:off x="2832100" y="2819400"/>
            <a:ext cx="508944" cy="67085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424369" y="-18316"/>
            <a:ext cx="1719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OFF65810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$89.99</a:t>
            </a:r>
            <a:b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83122" y="1610735"/>
            <a:ext cx="433740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Large desktop with solid black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Beveled desktop edges with rounded corners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Effortless </a:t>
            </a:r>
            <a:r>
              <a:rPr lang="en-US" sz="1200" dirty="0">
                <a:solidFill>
                  <a:prstClr val="black"/>
                </a:solidFill>
              </a:rPr>
              <a:t>pneumatic height </a:t>
            </a:r>
            <a:r>
              <a:rPr lang="en-US" sz="1200" dirty="0" smtClean="0">
                <a:solidFill>
                  <a:prstClr val="black"/>
                </a:solidFill>
              </a:rPr>
              <a:t>adjustment with lever-operated</a:t>
            </a:r>
            <a:br>
              <a:rPr lang="en-US" sz="1200" dirty="0" smtClean="0">
                <a:solidFill>
                  <a:prstClr val="black"/>
                </a:solidFill>
              </a:rPr>
            </a:br>
            <a:r>
              <a:rPr lang="en-US" sz="1200" dirty="0" smtClean="0">
                <a:solidFill>
                  <a:prstClr val="black"/>
                </a:solidFill>
              </a:rPr>
              <a:t>gas-air cylinder 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Steel frame powder-coated in satin pewter epoxy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Wide rectangular base </a:t>
            </a:r>
            <a:r>
              <a:rPr lang="en-US" sz="1200" dirty="0">
                <a:solidFill>
                  <a:prstClr val="black"/>
                </a:solidFill>
              </a:rPr>
              <a:t>provides wobble-free </a:t>
            </a:r>
            <a:r>
              <a:rPr lang="en-US" sz="1200" dirty="0" smtClean="0">
                <a:solidFill>
                  <a:prstClr val="black"/>
                </a:solidFill>
              </a:rPr>
              <a:t>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Four 2.36-inch casters (2 locking) make it easy to take your work with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Specifications</a:t>
            </a:r>
          </a:p>
          <a:p>
            <a:r>
              <a:rPr lang="en-US" sz="1200" dirty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MDF with </a:t>
            </a:r>
            <a:r>
              <a:rPr lang="en-US" sz="1200" b="1" dirty="0">
                <a:solidFill>
                  <a:prstClr val="black"/>
                </a:solidFill>
              </a:rPr>
              <a:t>laminate finish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</a:t>
            </a:r>
            <a:r>
              <a:rPr lang="en-US" sz="1200" dirty="0">
                <a:solidFill>
                  <a:prstClr val="black"/>
                </a:solidFill>
              </a:rPr>
              <a:t>Area: </a:t>
            </a:r>
            <a:r>
              <a:rPr lang="en-US" sz="1200" b="1" dirty="0" smtClean="0">
                <a:solidFill>
                  <a:prstClr val="black"/>
                </a:solidFill>
              </a:rPr>
              <a:t>24.4" </a:t>
            </a:r>
            <a:r>
              <a:rPr lang="en-US" sz="1200" b="1" dirty="0">
                <a:solidFill>
                  <a:prstClr val="black"/>
                </a:solidFill>
              </a:rPr>
              <a:t>W x </a:t>
            </a:r>
            <a:r>
              <a:rPr lang="en-US" sz="1200" b="1" dirty="0" smtClean="0">
                <a:solidFill>
                  <a:prstClr val="black"/>
                </a:solidFill>
              </a:rPr>
              <a:t>16.9" </a:t>
            </a:r>
            <a:r>
              <a:rPr lang="en-US" sz="1200" b="1" dirty="0">
                <a:solidFill>
                  <a:prstClr val="black"/>
                </a:solidFill>
              </a:rPr>
              <a:t>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Color: </a:t>
            </a:r>
            <a:r>
              <a:rPr lang="en-US" sz="1200" b="1" dirty="0" smtClean="0">
                <a:solidFill>
                  <a:prstClr val="black"/>
                </a:solidFill>
              </a:rPr>
              <a:t>Black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Frame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Satin Pewter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Adjustment </a:t>
            </a:r>
            <a:r>
              <a:rPr lang="en-US" sz="1200" dirty="0">
                <a:solidFill>
                  <a:prstClr val="black"/>
                </a:solidFill>
              </a:rPr>
              <a:t>Type: </a:t>
            </a:r>
            <a:r>
              <a:rPr lang="en-US" sz="1200" b="1" dirty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pl-PL" sz="1200" b="1" dirty="0" smtClean="0">
                <a:solidFill>
                  <a:prstClr val="black"/>
                </a:solidFill>
              </a:rPr>
              <a:t>2</a:t>
            </a:r>
            <a:r>
              <a:rPr lang="en-US" sz="1200" b="1" dirty="0" smtClean="0">
                <a:solidFill>
                  <a:prstClr val="black"/>
                </a:solidFill>
              </a:rPr>
              <a:t>9.3</a:t>
            </a:r>
            <a:r>
              <a:rPr lang="pl-PL" sz="1200" b="1" dirty="0" smtClean="0">
                <a:solidFill>
                  <a:prstClr val="black"/>
                </a:solidFill>
              </a:rPr>
              <a:t>" </a:t>
            </a:r>
            <a:r>
              <a:rPr lang="en-US" sz="1200" b="1" dirty="0">
                <a:solidFill>
                  <a:prstClr val="black"/>
                </a:solidFill>
              </a:rPr>
              <a:t>to</a:t>
            </a:r>
            <a:r>
              <a:rPr lang="pl-PL" sz="1200" b="1" dirty="0">
                <a:solidFill>
                  <a:prstClr val="black"/>
                </a:solidFill>
              </a:rPr>
              <a:t> </a:t>
            </a:r>
            <a:r>
              <a:rPr lang="pl-PL" sz="1200" b="1" dirty="0" smtClean="0">
                <a:solidFill>
                  <a:prstClr val="black"/>
                </a:solidFill>
              </a:rPr>
              <a:t>4</a:t>
            </a:r>
            <a:r>
              <a:rPr lang="en-US" sz="1200" b="1" dirty="0" smtClean="0">
                <a:solidFill>
                  <a:prstClr val="black"/>
                </a:solidFill>
              </a:rPr>
              <a:t>3</a:t>
            </a:r>
            <a:r>
              <a:rPr lang="pl-PL" sz="1200" b="1" dirty="0" smtClean="0">
                <a:solidFill>
                  <a:prstClr val="black"/>
                </a:solidFill>
              </a:rPr>
              <a:t>.</a:t>
            </a:r>
            <a:r>
              <a:rPr lang="en-US" sz="1200" b="1" dirty="0" smtClean="0">
                <a:solidFill>
                  <a:prstClr val="black"/>
                </a:solidFill>
              </a:rPr>
              <a:t>5</a:t>
            </a:r>
            <a:r>
              <a:rPr lang="pl-PL" sz="1200" b="1" dirty="0" smtClean="0">
                <a:solidFill>
                  <a:prstClr val="black"/>
                </a:solidFill>
              </a:rPr>
              <a:t>"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>
                <a:solidFill>
                  <a:prstClr val="black"/>
                </a:solidFill>
              </a:rPr>
              <a:t>H</a:t>
            </a:r>
          </a:p>
          <a:p>
            <a:r>
              <a:rPr lang="en-US" sz="1200" dirty="0">
                <a:solidFill>
                  <a:prstClr val="black"/>
                </a:solidFill>
              </a:rPr>
              <a:t>Overall Size: </a:t>
            </a:r>
            <a:r>
              <a:rPr lang="pl-PL" sz="1200" b="1" dirty="0">
                <a:solidFill>
                  <a:prstClr val="black"/>
                </a:solidFill>
              </a:rPr>
              <a:t>24.4" </a:t>
            </a:r>
            <a:r>
              <a:rPr lang="pl-PL" sz="1200" b="1" dirty="0" smtClean="0">
                <a:solidFill>
                  <a:prstClr val="black"/>
                </a:solidFill>
              </a:rPr>
              <a:t>W</a:t>
            </a:r>
            <a:r>
              <a:rPr lang="en-US" sz="1200" b="1" dirty="0" smtClean="0">
                <a:solidFill>
                  <a:prstClr val="black"/>
                </a:solidFill>
              </a:rPr>
              <a:t> x</a:t>
            </a:r>
            <a:r>
              <a:rPr lang="pl-PL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16.9</a:t>
            </a:r>
            <a:r>
              <a:rPr lang="pl-PL" sz="1200" b="1" dirty="0" smtClean="0">
                <a:solidFill>
                  <a:prstClr val="black"/>
                </a:solidFill>
              </a:rPr>
              <a:t>" </a:t>
            </a:r>
            <a:r>
              <a:rPr lang="pl-PL" sz="1200" b="1" dirty="0">
                <a:solidFill>
                  <a:prstClr val="black"/>
                </a:solidFill>
              </a:rPr>
              <a:t>D x </a:t>
            </a:r>
            <a:r>
              <a:rPr lang="pl-PL" sz="1200" b="1" dirty="0" smtClean="0">
                <a:solidFill>
                  <a:prstClr val="black"/>
                </a:solidFill>
              </a:rPr>
              <a:t>(</a:t>
            </a:r>
            <a:r>
              <a:rPr lang="pl-PL" sz="1200" b="1" dirty="0">
                <a:solidFill>
                  <a:prstClr val="black"/>
                </a:solidFill>
              </a:rPr>
              <a:t>29.3" to </a:t>
            </a:r>
            <a:r>
              <a:rPr lang="pl-PL" sz="1200" b="1" dirty="0" smtClean="0">
                <a:solidFill>
                  <a:prstClr val="black"/>
                </a:solidFill>
              </a:rPr>
              <a:t>4</a:t>
            </a:r>
            <a:r>
              <a:rPr lang="en-US" sz="1200" b="1" dirty="0" smtClean="0">
                <a:solidFill>
                  <a:prstClr val="black"/>
                </a:solidFill>
              </a:rPr>
              <a:t>3</a:t>
            </a:r>
            <a:r>
              <a:rPr lang="pl-PL" sz="1200" b="1" dirty="0" smtClean="0">
                <a:solidFill>
                  <a:prstClr val="black"/>
                </a:solidFill>
              </a:rPr>
              <a:t>.</a:t>
            </a:r>
            <a:r>
              <a:rPr lang="en-US" sz="1200" b="1" dirty="0" smtClean="0">
                <a:solidFill>
                  <a:prstClr val="black"/>
                </a:solidFill>
              </a:rPr>
              <a:t>5</a:t>
            </a:r>
            <a:r>
              <a:rPr lang="pl-PL" sz="1200" b="1" dirty="0" smtClean="0">
                <a:solidFill>
                  <a:prstClr val="black"/>
                </a:solidFill>
              </a:rPr>
              <a:t>" </a:t>
            </a:r>
            <a:r>
              <a:rPr lang="pl-PL" sz="1200" b="1" dirty="0">
                <a:solidFill>
                  <a:prstClr val="black"/>
                </a:solidFill>
              </a:rPr>
              <a:t>H)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Weight Capacity: </a:t>
            </a:r>
            <a:r>
              <a:rPr lang="en-US" sz="1200" b="1" dirty="0">
                <a:solidFill>
                  <a:prstClr val="black"/>
                </a:solidFill>
              </a:rPr>
              <a:t>35 </a:t>
            </a:r>
            <a:r>
              <a:rPr lang="en-US" sz="1200" b="1" dirty="0" smtClean="0">
                <a:solidFill>
                  <a:prstClr val="black"/>
                </a:solidFill>
              </a:rPr>
              <a:t>lbs.</a:t>
            </a:r>
            <a:endParaRPr lang="en-US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9619" y="1148685"/>
            <a:ext cx="528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Pneumatic Laptop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Mobile Desk Cart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17144" r="18422" b="30149"/>
          <a:stretch/>
        </p:blipFill>
        <p:spPr>
          <a:xfrm>
            <a:off x="8237" y="5387016"/>
            <a:ext cx="3040866" cy="135668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78581" y="1557782"/>
            <a:ext cx="44064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Turns any flat surface into an adjustable height workspace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Provides more than 11 inches of vertical height adjustment!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Electric drive system lifts up to 33 lbs. with the touch of a button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/>
                </a:solidFill>
              </a:rPr>
              <a:t>5V2.1A/10W USB port</a:t>
            </a:r>
            <a:r>
              <a:rPr lang="en-US" sz="1200" dirty="0">
                <a:solidFill>
                  <a:prstClr val="black"/>
                </a:solidFill>
              </a:rPr>
              <a:t> charges USB devices from phone chargers, to mini fans and other gadgets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Generous desk top surface measures 35.43" x 23.23"; fits almost any size laptop and multiple monitor setups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Conveniently store tablets and cell phones in the desk top slot for easy access and use as a second screen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Ergonomically beveled edges provide a comfortable resting place for the heel of your hand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Removable keyboard tray adjusts with desk 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No assembly required; simply unpack and plug 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Material: </a:t>
            </a:r>
            <a:r>
              <a:rPr lang="en-US" sz="1200" b="1" dirty="0">
                <a:solidFill>
                  <a:prstClr val="black"/>
                </a:solidFill>
              </a:rPr>
              <a:t>MDF with laminate finish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Area: </a:t>
            </a:r>
            <a:r>
              <a:rPr lang="en-US" sz="1200" b="1" dirty="0">
                <a:solidFill>
                  <a:prstClr val="black"/>
                </a:solidFill>
              </a:rPr>
              <a:t> 35.43" x 23.23" x 0.59" thick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Tray Area: </a:t>
            </a:r>
            <a:r>
              <a:rPr lang="en-US" sz="1200" b="1" dirty="0">
                <a:solidFill>
                  <a:prstClr val="black"/>
                </a:solidFill>
              </a:rPr>
              <a:t>35.4" x 12.6" x 0.59" thick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Color: </a:t>
            </a:r>
            <a:r>
              <a:rPr lang="en-US" sz="1200" b="1" dirty="0" smtClean="0">
                <a:solidFill>
                  <a:prstClr val="black"/>
                </a:solidFill>
              </a:rPr>
              <a:t>Walnut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Frame Color:</a:t>
            </a:r>
            <a:r>
              <a:rPr lang="en-US" sz="1200" b="1" dirty="0">
                <a:solidFill>
                  <a:prstClr val="black"/>
                </a:solidFill>
              </a:rPr>
              <a:t>  Black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>
                <a:solidFill>
                  <a:prstClr val="black"/>
                </a:solidFill>
              </a:rPr>
              <a:t>Electric Motor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en-US" sz="1200" b="1" dirty="0">
                <a:solidFill>
                  <a:prstClr val="black"/>
                </a:solidFill>
              </a:rPr>
              <a:t>5.9" to 18.9"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Overall Size: </a:t>
            </a:r>
            <a:r>
              <a:rPr lang="en-US" sz="1200" b="1" dirty="0">
                <a:solidFill>
                  <a:prstClr val="black"/>
                </a:solidFill>
              </a:rPr>
              <a:t>35.43" W x 31.3" D x (5.9" to 18.9") H</a:t>
            </a:r>
          </a:p>
          <a:p>
            <a:r>
              <a:rPr lang="en-US" sz="1200" dirty="0">
                <a:solidFill>
                  <a:prstClr val="black"/>
                </a:solidFill>
              </a:rPr>
              <a:t>USB-A Ports: </a:t>
            </a:r>
            <a:r>
              <a:rPr lang="en-US" sz="1200" b="1" dirty="0">
                <a:solidFill>
                  <a:prstClr val="black"/>
                </a:solidFill>
              </a:rPr>
              <a:t>1 @ 5V/2.1A</a:t>
            </a:r>
          </a:p>
          <a:p>
            <a:pPr lvl="0"/>
            <a:r>
              <a:rPr lang="en-US" sz="1200" dirty="0" smtClean="0">
                <a:solidFill>
                  <a:prstClr val="black"/>
                </a:solidFill>
              </a:rPr>
              <a:t>Weight Capacity: </a:t>
            </a:r>
            <a:r>
              <a:rPr lang="en-US" sz="1200" b="1" dirty="0" smtClean="0">
                <a:solidFill>
                  <a:prstClr val="black"/>
                </a:solidFill>
              </a:rPr>
              <a:t>33 lbs.</a:t>
            </a:r>
          </a:p>
          <a:p>
            <a:pPr lvl="0"/>
            <a:r>
              <a:rPr lang="en-US" sz="1200" dirty="0" smtClean="0">
                <a:solidFill>
                  <a:prstClr val="black"/>
                </a:solidFill>
              </a:rPr>
              <a:t>Weight</a:t>
            </a:r>
            <a:r>
              <a:rPr lang="en-US" sz="1200" dirty="0">
                <a:solidFill>
                  <a:prstClr val="black"/>
                </a:solidFill>
              </a:rPr>
              <a:t>:</a:t>
            </a:r>
            <a:r>
              <a:rPr lang="en-US" sz="1200" b="1" dirty="0">
                <a:solidFill>
                  <a:prstClr val="black"/>
                </a:solidFill>
              </a:rPr>
              <a:t> 50.7 lbs.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0600" y="1019404"/>
            <a:ext cx="561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Electric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Standing Desk Converter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2322531" y="6180702"/>
            <a:ext cx="999081" cy="36066"/>
          </a:xfrm>
          <a:prstGeom prst="straightConnector1">
            <a:avLst/>
          </a:prstGeom>
          <a:ln>
            <a:solidFill>
              <a:srgbClr val="3CDB22"/>
            </a:solidFill>
            <a:tailEnd type="stealth" w="lg" len="lg"/>
          </a:ln>
          <a:effectLst>
            <a:outerShdw blurRad="40000" dist="20000" dir="5400000" rotWithShape="0">
              <a:schemeClr val="tx1">
                <a:alpha val="38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055784" y="-5616"/>
            <a:ext cx="2088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OFF65833</a:t>
            </a:r>
            <a:endParaRPr lang="en-US" sz="1400" dirty="0">
              <a:solidFill>
                <a:prstClr val="black"/>
              </a:solidFill>
              <a:latin typeface="Calibri Light" panose="020F0302020204030204"/>
              <a:cs typeface="Arial" panose="020B0604020202020204" pitchFamily="34" charset="0"/>
            </a:endParaRP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$299.99</a:t>
            </a:r>
            <a:endParaRPr lang="en-US" sz="1400" dirty="0">
              <a:latin typeface="Calibri Light" panose="020F0302020204030204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89" y="5608029"/>
            <a:ext cx="1181411" cy="1181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636" y="2559664"/>
            <a:ext cx="3382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Update image with COSTCO VERSION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5870"/>
            <a:ext cx="4549376" cy="34120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41716" y="4656878"/>
            <a:ext cx="86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Walnut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220" y="1798320"/>
            <a:ext cx="4396740" cy="337566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09652" y="1609448"/>
            <a:ext cx="426987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Turns any flat surface into an adjustable height </a:t>
            </a:r>
            <a:r>
              <a:rPr lang="en-US" sz="1200" dirty="0" smtClean="0">
                <a:solidFill>
                  <a:prstClr val="black"/>
                </a:solidFill>
              </a:rPr>
              <a:t>workspace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Pneumatic and spring system lifts up to 33 lbs. smoothly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Provides </a:t>
            </a:r>
            <a:r>
              <a:rPr lang="en-US" sz="1200" dirty="0" smtClean="0">
                <a:solidFill>
                  <a:prstClr val="black"/>
                </a:solidFill>
              </a:rPr>
              <a:t>nearly 13.8 inches of </a:t>
            </a:r>
            <a:r>
              <a:rPr lang="en-US" sz="1200" dirty="0">
                <a:solidFill>
                  <a:prstClr val="black"/>
                </a:solidFill>
              </a:rPr>
              <a:t>vertical </a:t>
            </a:r>
            <a:r>
              <a:rPr lang="en-US" sz="1200" dirty="0" smtClean="0">
                <a:solidFill>
                  <a:prstClr val="black"/>
                </a:solidFill>
              </a:rPr>
              <a:t>height adjustment!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Generous desk top surface measures </a:t>
            </a:r>
            <a:r>
              <a:rPr lang="en-US" sz="1200" dirty="0" smtClean="0">
                <a:solidFill>
                  <a:prstClr val="black"/>
                </a:solidFill>
              </a:rPr>
              <a:t>35.43" </a:t>
            </a:r>
            <a:r>
              <a:rPr lang="en-US" sz="1200" dirty="0">
                <a:solidFill>
                  <a:prstClr val="black"/>
                </a:solidFill>
              </a:rPr>
              <a:t>x </a:t>
            </a:r>
            <a:r>
              <a:rPr lang="en-US" sz="1200" dirty="0" smtClean="0">
                <a:solidFill>
                  <a:prstClr val="black"/>
                </a:solidFill>
              </a:rPr>
              <a:t>23.23"; </a:t>
            </a:r>
            <a:r>
              <a:rPr lang="en-US" sz="1200" dirty="0">
                <a:solidFill>
                  <a:prstClr val="black"/>
                </a:solidFill>
              </a:rPr>
              <a:t>fits almost any size laptop and multiple monitor </a:t>
            </a:r>
            <a:r>
              <a:rPr lang="en-US" sz="1200" dirty="0" smtClean="0">
                <a:solidFill>
                  <a:prstClr val="black"/>
                </a:solidFill>
              </a:rPr>
              <a:t>setups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Conveniently store tablets and cell phones in the desk top slot for easy access and use as a second screen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Self </a:t>
            </a:r>
            <a:r>
              <a:rPr lang="en-US" sz="1200" dirty="0">
                <a:solidFill>
                  <a:prstClr val="black"/>
                </a:solidFill>
              </a:rPr>
              <a:t>contained design saves space by adjusting height vertically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Ergonomically </a:t>
            </a:r>
            <a:r>
              <a:rPr lang="en-US" sz="1200" dirty="0">
                <a:solidFill>
                  <a:prstClr val="black"/>
                </a:solidFill>
              </a:rPr>
              <a:t>beveled edges provide a comfortable resting place for the heel of your </a:t>
            </a:r>
            <a:r>
              <a:rPr lang="en-US" sz="1200" dirty="0" smtClean="0">
                <a:solidFill>
                  <a:prstClr val="black"/>
                </a:solidFill>
              </a:rPr>
              <a:t>hand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Removable keyboard </a:t>
            </a:r>
            <a:r>
              <a:rPr lang="en-US" sz="1200" dirty="0">
                <a:solidFill>
                  <a:prstClr val="black"/>
                </a:solidFill>
              </a:rPr>
              <a:t>tray adjusts with desk 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No </a:t>
            </a:r>
            <a:r>
              <a:rPr lang="en-US" sz="1200" dirty="0">
                <a:solidFill>
                  <a:prstClr val="black"/>
                </a:solidFill>
              </a:rPr>
              <a:t>assembly, no buttons, no plugs; simply unpack and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MDF with </a:t>
            </a:r>
            <a:r>
              <a:rPr lang="en-US" sz="1200" b="1" dirty="0">
                <a:solidFill>
                  <a:prstClr val="black"/>
                </a:solidFill>
              </a:rPr>
              <a:t>laminate </a:t>
            </a:r>
            <a:r>
              <a:rPr lang="en-US" sz="1200" b="1" dirty="0" smtClean="0">
                <a:solidFill>
                  <a:prstClr val="black"/>
                </a:solidFill>
              </a:rPr>
              <a:t>finish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</a:t>
            </a:r>
            <a:r>
              <a:rPr lang="en-US" sz="1200" dirty="0">
                <a:solidFill>
                  <a:prstClr val="black"/>
                </a:solidFill>
              </a:rPr>
              <a:t>Area: </a:t>
            </a:r>
            <a:r>
              <a:rPr lang="en-US" sz="1200" b="1" dirty="0" smtClean="0">
                <a:solidFill>
                  <a:prstClr val="black"/>
                </a:solidFill>
              </a:rPr>
              <a:t>35.43"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23.23"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0.59" thick</a:t>
            </a:r>
          </a:p>
          <a:p>
            <a:r>
              <a:rPr lang="en-US" sz="1200" dirty="0">
                <a:solidFill>
                  <a:prstClr val="black"/>
                </a:solidFill>
              </a:rPr>
              <a:t>Tray Area: </a:t>
            </a:r>
            <a:r>
              <a:rPr lang="en-US" sz="1200" b="1" dirty="0">
                <a:solidFill>
                  <a:prstClr val="black"/>
                </a:solidFill>
              </a:rPr>
              <a:t>35.4" x 12.6" x 0.59" thick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</a:t>
            </a:r>
            <a:r>
              <a:rPr lang="en-US" sz="1200" dirty="0">
                <a:solidFill>
                  <a:prstClr val="black"/>
                </a:solidFill>
              </a:rPr>
              <a:t>Color</a:t>
            </a:r>
            <a:r>
              <a:rPr lang="en-US" sz="1200" dirty="0" smtClean="0">
                <a:solidFill>
                  <a:prstClr val="black"/>
                </a:solidFill>
              </a:rPr>
              <a:t>:</a:t>
            </a:r>
            <a:r>
              <a:rPr lang="en-US" sz="1200" b="1" dirty="0" smtClean="0">
                <a:solidFill>
                  <a:prstClr val="black"/>
                </a:solidFill>
              </a:rPr>
              <a:t> White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Frame Color</a:t>
            </a:r>
            <a:r>
              <a:rPr lang="en-US" sz="1200" dirty="0" smtClean="0">
                <a:solidFill>
                  <a:prstClr val="black"/>
                </a:solidFill>
              </a:rPr>
              <a:t>:</a:t>
            </a:r>
            <a:r>
              <a:rPr lang="en-US" sz="1200" b="1" dirty="0" smtClean="0">
                <a:solidFill>
                  <a:prstClr val="black"/>
                </a:solidFill>
              </a:rPr>
              <a:t> Silver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 smtClean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Adjustment </a:t>
            </a:r>
            <a:r>
              <a:rPr lang="en-US" sz="1200" dirty="0">
                <a:solidFill>
                  <a:prstClr val="black"/>
                </a:solidFill>
              </a:rPr>
              <a:t>Range: </a:t>
            </a:r>
            <a:r>
              <a:rPr lang="en-US" sz="1200" b="1" dirty="0">
                <a:solidFill>
                  <a:prstClr val="black"/>
                </a:solidFill>
              </a:rPr>
              <a:t> 5.9" to </a:t>
            </a:r>
            <a:r>
              <a:rPr lang="en-US" sz="1200" b="1" dirty="0" smtClean="0">
                <a:solidFill>
                  <a:prstClr val="black"/>
                </a:solidFill>
              </a:rPr>
              <a:t>19.7"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Overall Size: </a:t>
            </a:r>
            <a:r>
              <a:rPr lang="en-US" sz="1200" b="1" dirty="0">
                <a:solidFill>
                  <a:prstClr val="black"/>
                </a:solidFill>
              </a:rPr>
              <a:t>35.43" W x 35.8" D x (5.9" to 19.13") 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Weight </a:t>
            </a:r>
            <a:r>
              <a:rPr lang="en-US" sz="1200" dirty="0">
                <a:solidFill>
                  <a:prstClr val="black"/>
                </a:solidFill>
              </a:rPr>
              <a:t>Capacity: </a:t>
            </a:r>
            <a:r>
              <a:rPr lang="en-US" sz="1200" b="1" dirty="0">
                <a:solidFill>
                  <a:prstClr val="black"/>
                </a:solidFill>
              </a:rPr>
              <a:t>33 lbs</a:t>
            </a: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Weight:</a:t>
            </a:r>
            <a:r>
              <a:rPr lang="en-US" sz="1200" b="1" dirty="0" smtClean="0">
                <a:solidFill>
                  <a:prstClr val="black"/>
                </a:solidFill>
              </a:rPr>
              <a:t> 52.3 lbs.</a:t>
            </a:r>
            <a:endParaRPr lang="en-US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6988" y="0"/>
            <a:ext cx="2347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: OFF65808 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$199.99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1020276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Pneumatic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Standing Desk Converter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12814" r="4163" b="6038"/>
          <a:stretch/>
        </p:blipFill>
        <p:spPr>
          <a:xfrm flipH="1">
            <a:off x="237994" y="2116898"/>
            <a:ext cx="5022937" cy="40208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31462" y="5935"/>
            <a:ext cx="321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OFF65804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$429.99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08558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AIRLIFT®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 S1 Electric Height-Adjustable Desk with Table Top,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47.24"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x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23.6"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Walnut Melamine with Black Banding</a:t>
            </a:r>
            <a:endParaRPr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Specifications</a:t>
            </a:r>
            <a:endParaRPr lang="en-US" dirty="0" smtClean="0">
              <a:latin typeface="+mj-lt"/>
            </a:endParaRPr>
          </a:p>
          <a:p>
            <a:r>
              <a:rPr lang="en-US" sz="1000" dirty="0" smtClean="0"/>
              <a:t>Top Size:</a:t>
            </a:r>
            <a:r>
              <a:rPr lang="en-US" sz="1000" b="1" dirty="0" smtClean="0"/>
              <a:t> </a:t>
            </a:r>
            <a:r>
              <a:rPr lang="en-US" sz="1000" b="1" dirty="0"/>
              <a:t>47.24" x 23.6"</a:t>
            </a:r>
            <a:endParaRPr lang="en-US" sz="1000" b="1" dirty="0" smtClean="0"/>
          </a:p>
          <a:p>
            <a:r>
              <a:rPr lang="en-US" sz="1000" dirty="0" smtClean="0"/>
              <a:t>Frame Color: </a:t>
            </a:r>
            <a:r>
              <a:rPr lang="en-US" sz="1000" b="1" dirty="0"/>
              <a:t>B</a:t>
            </a:r>
            <a:r>
              <a:rPr lang="en-US" sz="1000" b="1" dirty="0" smtClean="0"/>
              <a:t>lack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90" y="2961944"/>
            <a:ext cx="1080472" cy="10804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7" y="1796570"/>
            <a:ext cx="1071762" cy="1071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000" y="5353978"/>
            <a:ext cx="1080472" cy="10804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2973167"/>
            <a:ext cx="1080472" cy="10804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1793472"/>
            <a:ext cx="1067617" cy="10676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5353978"/>
            <a:ext cx="1080472" cy="1080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7" y="4157961"/>
            <a:ext cx="1080472" cy="10804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4157961"/>
            <a:ext cx="1080472" cy="10804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0010" y="6446866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171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678581" y="1557782"/>
            <a:ext cx="440642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Turns any flat surface into an adjustable height workspace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Pneumatic and spring system lifts up to 33 lbs. smoothly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Provides nearly 13.8 inches of vertical height adjustment!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Generous desk top surface measures 35.43" x 23.23"; fits almost any size laptop and multiple monitor </a:t>
            </a:r>
            <a:r>
              <a:rPr lang="en-US" sz="1200" dirty="0" smtClean="0">
                <a:solidFill>
                  <a:prstClr val="black"/>
                </a:solidFill>
              </a:rPr>
              <a:t>setups</a:t>
            </a:r>
            <a:endParaRPr lang="en-US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Self contained design saves space by adjusting height vertically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Ergonomically beveled edges provide a comfortable resting place for the heel of your hand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Removable keyboard tray adjusts with desk 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No assembly, no buttons, no plugs; simply unpack and work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Bamboo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Area: </a:t>
            </a:r>
            <a:r>
              <a:rPr lang="en-US" sz="1200" b="1" dirty="0">
                <a:solidFill>
                  <a:prstClr val="black"/>
                </a:solidFill>
              </a:rPr>
              <a:t>35.43" x 23.23" x 0.59" thick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Tray Area: </a:t>
            </a:r>
            <a:r>
              <a:rPr lang="en-US" sz="1200" b="1" dirty="0">
                <a:solidFill>
                  <a:prstClr val="black"/>
                </a:solidFill>
              </a:rPr>
              <a:t>35.4" x 12.6" x 0.59" thick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Top 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Bamboo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Frame 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White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>
                <a:solidFill>
                  <a:prstClr val="black"/>
                </a:solidFill>
              </a:rPr>
              <a:t>Pneumatic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en-US" sz="1200" b="1" dirty="0">
                <a:solidFill>
                  <a:prstClr val="black"/>
                </a:solidFill>
              </a:rPr>
              <a:t> 5.9" to 19.7"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Overall Size: </a:t>
            </a:r>
            <a:r>
              <a:rPr lang="en-US" sz="1200" b="1" dirty="0">
                <a:solidFill>
                  <a:prstClr val="black"/>
                </a:solidFill>
              </a:rPr>
              <a:t>35.43" W x 35.8" D x (5.9" to 19.13") H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Weight Capacity: </a:t>
            </a:r>
            <a:r>
              <a:rPr lang="en-US" sz="1200" b="1" dirty="0">
                <a:solidFill>
                  <a:prstClr val="black"/>
                </a:solidFill>
              </a:rPr>
              <a:t>33 lbs.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Weight:</a:t>
            </a:r>
            <a:r>
              <a:rPr lang="en-US" sz="1200" b="1" dirty="0">
                <a:solidFill>
                  <a:prstClr val="black"/>
                </a:solidFill>
              </a:rPr>
              <a:t> 52.3 lbs.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0600" y="1019404"/>
            <a:ext cx="561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AIRLIFT® Pneumatic Standing Desk Converter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55784" y="0"/>
            <a:ext cx="2088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OFF65808</a:t>
            </a:r>
            <a:endParaRPr lang="en-US" sz="1400" dirty="0">
              <a:solidFill>
                <a:prstClr val="black"/>
              </a:solidFill>
              <a:latin typeface="Calibri Light" panose="020F0302020204030204"/>
              <a:cs typeface="Arial" panose="020B0604020202020204" pitchFamily="34" charset="0"/>
            </a:endParaRP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$</a:t>
            </a:r>
            <a:r>
              <a:rPr lang="en-US" sz="1400" dirty="0" smtClean="0">
                <a:latin typeface="Calibri Light" panose="020F0302020204030204"/>
                <a:cs typeface="Arial" panose="020B0604020202020204" pitchFamily="34" charset="0"/>
              </a:rPr>
              <a:t>249.99</a:t>
            </a:r>
            <a:endParaRPr lang="en-US" sz="1400" dirty="0">
              <a:latin typeface="Calibri Light" panose="020F0302020204030204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636" y="2559664"/>
            <a:ext cx="3382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Update image with COSTCO VERSION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" y="1751440"/>
            <a:ext cx="4603188" cy="29565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24762" y="4837413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Bamboo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20087" y="10868"/>
            <a:ext cx="3623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OFF65841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$179.99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6600" y="1088052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Lite Pneumatic Standing Desk Converter Riser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9507" y="4870949"/>
            <a:ext cx="1389070" cy="126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0367" y="4875521"/>
            <a:ext cx="1374967" cy="1263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37" y="4870949"/>
            <a:ext cx="1304457" cy="1263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22" y="1667326"/>
            <a:ext cx="4281455" cy="3024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09652" y="1609448"/>
            <a:ext cx="426987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Turns any flat surface into an adjustable height </a:t>
            </a:r>
            <a:r>
              <a:rPr lang="en-US" sz="1200" dirty="0" smtClean="0">
                <a:solidFill>
                  <a:prstClr val="black"/>
                </a:solidFill>
              </a:rPr>
              <a:t>workspace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Provides 11 inches of </a:t>
            </a:r>
            <a:r>
              <a:rPr lang="en-US" sz="1200" dirty="0">
                <a:solidFill>
                  <a:prstClr val="black"/>
                </a:solidFill>
              </a:rPr>
              <a:t>vertical </a:t>
            </a:r>
            <a:r>
              <a:rPr lang="en-US" sz="1200" dirty="0" smtClean="0">
                <a:solidFill>
                  <a:prstClr val="black"/>
                </a:solidFill>
              </a:rPr>
              <a:t>height adjustment!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Compact desk </a:t>
            </a:r>
            <a:r>
              <a:rPr lang="en-US" sz="1200" dirty="0">
                <a:solidFill>
                  <a:prstClr val="black"/>
                </a:solidFill>
              </a:rPr>
              <a:t>top surface measures </a:t>
            </a:r>
            <a:r>
              <a:rPr lang="en-US" sz="1200" dirty="0" smtClean="0">
                <a:solidFill>
                  <a:prstClr val="black"/>
                </a:solidFill>
              </a:rPr>
              <a:t>30.7" </a:t>
            </a:r>
            <a:r>
              <a:rPr lang="en-US" sz="1200" dirty="0">
                <a:solidFill>
                  <a:prstClr val="black"/>
                </a:solidFill>
              </a:rPr>
              <a:t>x </a:t>
            </a:r>
            <a:r>
              <a:rPr lang="en-US" sz="1200" dirty="0" smtClean="0">
                <a:solidFill>
                  <a:prstClr val="black"/>
                </a:solidFill>
              </a:rPr>
              <a:t>20.5"; </a:t>
            </a:r>
            <a:r>
              <a:rPr lang="en-US" sz="1200" dirty="0">
                <a:solidFill>
                  <a:prstClr val="black"/>
                </a:solidFill>
              </a:rPr>
              <a:t>fits almost any size laptop and multiple monitor </a:t>
            </a:r>
            <a:r>
              <a:rPr lang="en-US" sz="1200" dirty="0" smtClean="0">
                <a:solidFill>
                  <a:prstClr val="black"/>
                </a:solidFill>
              </a:rPr>
              <a:t>setups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Retractable </a:t>
            </a:r>
            <a:r>
              <a:rPr lang="en-US" sz="1200" dirty="0">
                <a:solidFill>
                  <a:prstClr val="black"/>
                </a:solidFill>
              </a:rPr>
              <a:t>keyboard tray </a:t>
            </a:r>
            <a:r>
              <a:rPr lang="en-US" sz="1200" dirty="0" smtClean="0">
                <a:solidFill>
                  <a:prstClr val="black"/>
                </a:solidFill>
              </a:rPr>
              <a:t>slides in and out as needed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Aluminum frame keeps the desk lightweight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Ergonomic design moves towards you as it rises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Beveled edges provide a comfortable resting place for the heel of your hand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No </a:t>
            </a:r>
            <a:r>
              <a:rPr lang="en-US" sz="1200" dirty="0">
                <a:solidFill>
                  <a:prstClr val="black"/>
                </a:solidFill>
              </a:rPr>
              <a:t>assembly, no buttons, no plugs; simply unpack and </a:t>
            </a:r>
            <a:r>
              <a:rPr lang="en-US" sz="1200" dirty="0" smtClean="0">
                <a:solidFill>
                  <a:prstClr val="black"/>
                </a:solidFill>
              </a:rPr>
              <a:t>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Rubber padded base prevents moving when in use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 pitchFamily="34" charset="0"/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MDF with laminate finish</a:t>
            </a:r>
          </a:p>
          <a:p>
            <a:r>
              <a:rPr lang="en-US" sz="1200" dirty="0">
                <a:solidFill>
                  <a:prstClr val="black"/>
                </a:solidFill>
              </a:rPr>
              <a:t>Height Adjustment Range: </a:t>
            </a:r>
            <a:r>
              <a:rPr lang="en-US" sz="1200" b="1" dirty="0" smtClean="0">
                <a:solidFill>
                  <a:prstClr val="black"/>
                </a:solidFill>
              </a:rPr>
              <a:t>6.9" </a:t>
            </a:r>
            <a:r>
              <a:rPr lang="en-US" sz="1200" b="1" dirty="0">
                <a:solidFill>
                  <a:prstClr val="black"/>
                </a:solidFill>
              </a:rPr>
              <a:t>to </a:t>
            </a:r>
            <a:r>
              <a:rPr lang="en-US" sz="1200" b="1" dirty="0" smtClean="0">
                <a:solidFill>
                  <a:prstClr val="black"/>
                </a:solidFill>
              </a:rPr>
              <a:t>17.9"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</a:t>
            </a:r>
            <a:r>
              <a:rPr lang="en-US" sz="1200" dirty="0">
                <a:solidFill>
                  <a:prstClr val="black"/>
                </a:solidFill>
              </a:rPr>
              <a:t>Area: 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30.7" W x 18.9" D</a:t>
            </a:r>
          </a:p>
          <a:p>
            <a:r>
              <a:rPr lang="en-US" sz="1200" dirty="0">
                <a:solidFill>
                  <a:prstClr val="black"/>
                </a:solidFill>
              </a:rPr>
              <a:t>Keyboard Tray Size: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30.7" x 7.87" </a:t>
            </a:r>
            <a:r>
              <a:rPr lang="en-US" sz="1200" b="1" dirty="0">
                <a:solidFill>
                  <a:prstClr val="black"/>
                </a:solidFill>
              </a:rPr>
              <a:t>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Color: </a:t>
            </a:r>
            <a:r>
              <a:rPr lang="en-US" sz="1200" b="1" dirty="0" smtClean="0">
                <a:solidFill>
                  <a:prstClr val="black"/>
                </a:solidFill>
              </a:rPr>
              <a:t>Slate Gray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Frame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 </a:t>
            </a:r>
            <a:r>
              <a:rPr lang="en-US" sz="1200" b="1" dirty="0" smtClean="0">
                <a:solidFill>
                  <a:prstClr val="black"/>
                </a:solidFill>
              </a:rPr>
              <a:t>Silver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Frame Material: </a:t>
            </a:r>
            <a:r>
              <a:rPr lang="en-US" sz="1200" b="1" dirty="0" smtClean="0">
                <a:solidFill>
                  <a:prstClr val="black"/>
                </a:solidFill>
              </a:rPr>
              <a:t>Aluminum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 smtClean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</a:t>
            </a:r>
            <a:r>
              <a:rPr lang="en-US" sz="1200" dirty="0">
                <a:solidFill>
                  <a:prstClr val="black"/>
                </a:solidFill>
              </a:rPr>
              <a:t>Size: </a:t>
            </a:r>
            <a:r>
              <a:rPr lang="en-US" sz="1200" b="1" dirty="0" smtClean="0">
                <a:solidFill>
                  <a:prstClr val="black"/>
                </a:solidFill>
              </a:rPr>
              <a:t>30.7" x (20.5" to 27.2") x (6.9" to 17.9")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Base Size: </a:t>
            </a:r>
            <a:r>
              <a:rPr lang="en-US" sz="1200" b="1" dirty="0" smtClean="0">
                <a:solidFill>
                  <a:prstClr val="black"/>
                </a:solidFill>
              </a:rPr>
              <a:t>18" x 19"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Weight:</a:t>
            </a:r>
            <a:r>
              <a:rPr lang="en-US" sz="1200" b="1" dirty="0" smtClean="0">
                <a:solidFill>
                  <a:prstClr val="black"/>
                </a:solidFill>
              </a:rPr>
              <a:t> 48.4 lbs.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579620" y="5500585"/>
            <a:ext cx="914400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Ergo Work Stool 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5000" y="1499638"/>
            <a:ext cx="4699000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Semi-study stool keeps you moving while giving your feet time to 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Plush foam seat cushion with elastic polyester cover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Designed to wobble left, right, back and front and rotate 360 degrees so you can stay active while you 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Holds up to 300 lbs.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Seat 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Elastic polyester mesh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Seat </a:t>
            </a:r>
            <a:r>
              <a:rPr lang="en-US" sz="1200" dirty="0">
                <a:solidFill>
                  <a:prstClr val="black"/>
                </a:solidFill>
              </a:rPr>
              <a:t>Area</a:t>
            </a:r>
            <a:r>
              <a:rPr lang="en-US" sz="1200" dirty="0" smtClean="0">
                <a:solidFill>
                  <a:prstClr val="black"/>
                </a:solidFill>
              </a:rPr>
              <a:t>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>
                <a:solidFill>
                  <a:prstClr val="black"/>
                </a:solidFill>
                <a:cs typeface="Times New Roman" pitchFamily="18" charset="0"/>
              </a:rPr>
              <a:t>13.8" diameter x 3.1" thick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Seat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Gray*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Frame Color: </a:t>
            </a:r>
            <a:r>
              <a:rPr lang="en-US" sz="1200" b="1" dirty="0" smtClean="0">
                <a:solidFill>
                  <a:prstClr val="black"/>
                </a:solidFill>
              </a:rPr>
              <a:t>White*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en-US" sz="1200" b="1" dirty="0" smtClean="0">
                <a:solidFill>
                  <a:prstClr val="black"/>
                </a:solidFill>
              </a:rPr>
              <a:t>23.2" </a:t>
            </a:r>
            <a:r>
              <a:rPr lang="en-US" sz="1200" b="1" dirty="0">
                <a:solidFill>
                  <a:prstClr val="black"/>
                </a:solidFill>
              </a:rPr>
              <a:t>to 29.5" H</a:t>
            </a:r>
          </a:p>
          <a:p>
            <a:r>
              <a:rPr lang="en-US" sz="1200" dirty="0">
                <a:solidFill>
                  <a:prstClr val="black"/>
                </a:solidFill>
              </a:rPr>
              <a:t>Overall Size: </a:t>
            </a:r>
            <a:r>
              <a:rPr lang="en-US" sz="1200" b="1" dirty="0" smtClean="0">
                <a:solidFill>
                  <a:prstClr val="black"/>
                </a:solidFill>
              </a:rPr>
              <a:t>15.4"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15.4" D </a:t>
            </a:r>
            <a:r>
              <a:rPr lang="en-US" sz="1200" b="1" dirty="0">
                <a:solidFill>
                  <a:prstClr val="black"/>
                </a:solidFill>
              </a:rPr>
              <a:t>x  </a:t>
            </a:r>
            <a:r>
              <a:rPr lang="en-US" sz="1200" b="1" dirty="0" smtClean="0">
                <a:solidFill>
                  <a:prstClr val="black"/>
                </a:solidFill>
              </a:rPr>
              <a:t>23.2" </a:t>
            </a:r>
            <a:r>
              <a:rPr lang="en-US" sz="1200" b="1" dirty="0">
                <a:solidFill>
                  <a:prstClr val="black"/>
                </a:solidFill>
              </a:rPr>
              <a:t>up to </a:t>
            </a:r>
            <a:r>
              <a:rPr lang="en-US" sz="1200" b="1" dirty="0" smtClean="0">
                <a:solidFill>
                  <a:prstClr val="black"/>
                </a:solidFill>
              </a:rPr>
              <a:t>29.5" </a:t>
            </a:r>
            <a:r>
              <a:rPr lang="en-US" sz="1200" b="1" dirty="0">
                <a:solidFill>
                  <a:prstClr val="black"/>
                </a:solidFill>
              </a:rPr>
              <a:t>H</a:t>
            </a:r>
          </a:p>
          <a:p>
            <a:r>
              <a:rPr lang="en-US" sz="1200" dirty="0">
                <a:solidFill>
                  <a:prstClr val="black"/>
                </a:solidFill>
              </a:rPr>
              <a:t>Weight Capacity: </a:t>
            </a:r>
            <a:r>
              <a:rPr lang="en-US" sz="1200" b="1" dirty="0" smtClean="0">
                <a:solidFill>
                  <a:prstClr val="black"/>
                </a:solidFill>
              </a:rPr>
              <a:t>300 lbs</a:t>
            </a: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r>
              <a:rPr lang="en-US" sz="1200" dirty="0">
                <a:solidFill>
                  <a:prstClr val="black"/>
                </a:solidFill>
              </a:rPr>
              <a:t>Weight: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13 </a:t>
            </a:r>
            <a:r>
              <a:rPr lang="en-US" sz="1200" b="1" dirty="0">
                <a:solidFill>
                  <a:prstClr val="black"/>
                </a:solidFill>
              </a:rPr>
              <a:t>lbs</a:t>
            </a:r>
            <a:r>
              <a:rPr lang="en-US" sz="1200" b="1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45888" y="0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$69.99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60920" y="5500585"/>
            <a:ext cx="178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*Alternate colors available with MOQs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597175"/>
            <a:ext cx="2927658" cy="49702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3" y="4306549"/>
            <a:ext cx="1255093" cy="21307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23" y="1719716"/>
            <a:ext cx="1255093" cy="213073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887720" y="5500585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24400" y="5652985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76800" y="580538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14720" y="5652985"/>
            <a:ext cx="914400" cy="9144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67120" y="5805385"/>
            <a:ext cx="914400" cy="914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Ergo Work Bench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5000" y="1499638"/>
            <a:ext cx="46990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  <a:endParaRPr lang="en-U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Semi-study stool keeps you moving while giving your feet time to 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Plush inflatable seat cushion with elastic polyester cover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Designed to wobble left, right, back and front and rotate 360 degrees so you can stay active while you 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Industrial-strength steel frame in white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Holds up to 300 lbs.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Seat 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Elastic polyester mesh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Seat Area: </a:t>
            </a:r>
            <a:r>
              <a:rPr lang="en-US" sz="1200" b="1" dirty="0" smtClean="0">
                <a:solidFill>
                  <a:prstClr val="black"/>
                </a:solidFill>
              </a:rPr>
              <a:t>16.1"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10.2" D x 1.5" thick</a:t>
            </a:r>
            <a:endParaRPr lang="en-US" sz="1200" b="1" dirty="0" smtClean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Seat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Orange*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Frame Color: </a:t>
            </a:r>
            <a:r>
              <a:rPr lang="en-US" sz="1200" b="1" dirty="0" smtClean="0">
                <a:solidFill>
                  <a:prstClr val="black"/>
                </a:solidFill>
              </a:rPr>
              <a:t>White*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en-US" sz="1200" b="1" dirty="0">
                <a:solidFill>
                  <a:prstClr val="black"/>
                </a:solidFill>
              </a:rPr>
              <a:t>24" </a:t>
            </a:r>
            <a:r>
              <a:rPr lang="en-US" sz="1200" b="1" dirty="0" smtClean="0">
                <a:solidFill>
                  <a:prstClr val="black"/>
                </a:solidFill>
              </a:rPr>
              <a:t>to </a:t>
            </a:r>
            <a:r>
              <a:rPr lang="en-US" sz="1200" b="1" dirty="0">
                <a:solidFill>
                  <a:prstClr val="black"/>
                </a:solidFill>
              </a:rPr>
              <a:t>30.3" 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</a:t>
            </a:r>
            <a:r>
              <a:rPr lang="en-US" sz="1200" dirty="0">
                <a:solidFill>
                  <a:prstClr val="black"/>
                </a:solidFill>
              </a:rPr>
              <a:t>Size</a:t>
            </a:r>
            <a:r>
              <a:rPr lang="en-US" sz="1200" dirty="0" smtClean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  <a:cs typeface="Times New Roman" pitchFamily="18" charset="0"/>
              </a:rPr>
              <a:t>16.5" W x 16.5" D </a:t>
            </a:r>
            <a:r>
              <a:rPr lang="en-US" sz="1200" b="1" dirty="0">
                <a:solidFill>
                  <a:prstClr val="black"/>
                </a:solidFill>
                <a:cs typeface="Times New Roman" pitchFamily="18" charset="0"/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24" </a:t>
            </a:r>
            <a:r>
              <a:rPr lang="en-US" sz="1200" b="1" dirty="0">
                <a:solidFill>
                  <a:prstClr val="black"/>
                </a:solidFill>
              </a:rPr>
              <a:t>up to </a:t>
            </a:r>
            <a:r>
              <a:rPr lang="en-US" sz="1200" b="1" dirty="0" smtClean="0">
                <a:solidFill>
                  <a:prstClr val="black"/>
                </a:solidFill>
              </a:rPr>
              <a:t>30.3" 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Weight Capacity: </a:t>
            </a:r>
            <a:r>
              <a:rPr lang="en-US" sz="1200" b="1" dirty="0" smtClean="0">
                <a:solidFill>
                  <a:prstClr val="black"/>
                </a:solidFill>
              </a:rPr>
              <a:t>300 lbs</a:t>
            </a: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r>
              <a:rPr lang="en-US" sz="1200" dirty="0">
                <a:solidFill>
                  <a:prstClr val="black"/>
                </a:solidFill>
              </a:rPr>
              <a:t>Weight: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11.5 </a:t>
            </a:r>
            <a:r>
              <a:rPr lang="en-US" sz="1200" b="1" dirty="0">
                <a:solidFill>
                  <a:prstClr val="black"/>
                </a:solidFill>
              </a:rPr>
              <a:t>lbs.</a:t>
            </a:r>
          </a:p>
          <a:p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5888" y="6429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$69.99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60920" y="5500585"/>
            <a:ext cx="178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*Alternate colors available with MOQs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12211"/>
          <a:stretch/>
        </p:blipFill>
        <p:spPr>
          <a:xfrm>
            <a:off x="208280" y="1851915"/>
            <a:ext cx="2489200" cy="457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61" y="1851915"/>
            <a:ext cx="1505339" cy="2011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61" y="4367845"/>
            <a:ext cx="1505339" cy="20116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79620" y="5500585"/>
            <a:ext cx="914400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87720" y="5500585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24400" y="5652985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76800" y="580538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14720" y="5652985"/>
            <a:ext cx="914400" cy="9144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67120" y="5805385"/>
            <a:ext cx="914400" cy="914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Ergo Saddle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5000" y="1499638"/>
            <a:ext cx="46990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  <a:endParaRPr lang="en-U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Semi-study stool keeps you moving while giving your feet time to 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Plush inflatable seat cushion with elastic polyester cover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Designed to wobble left, right, back and front and rotate 360 degrees so you can stay active while you 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Industrial-strength steel frame in white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Holds up to 300 lbs.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Seat 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Elastic polyester mesh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Seat Area: </a:t>
            </a:r>
            <a:r>
              <a:rPr lang="en-US" sz="1200" b="1" dirty="0" smtClean="0">
                <a:solidFill>
                  <a:prstClr val="black"/>
                </a:solidFill>
              </a:rPr>
              <a:t>13.8"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12.2" D x 1.5" thick</a:t>
            </a:r>
            <a:endParaRPr lang="en-US" sz="1200" b="1" dirty="0" smtClean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Seat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Black*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Frame Color: </a:t>
            </a:r>
            <a:r>
              <a:rPr lang="en-US" sz="1200" b="1" dirty="0" smtClean="0">
                <a:solidFill>
                  <a:prstClr val="black"/>
                </a:solidFill>
              </a:rPr>
              <a:t>White*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>
                <a:solidFill>
                  <a:prstClr val="black"/>
                </a:solidFill>
              </a:rPr>
              <a:t>Pneumatic</a:t>
            </a:r>
          </a:p>
          <a:p>
            <a:r>
              <a:rPr lang="en-US" sz="1200" dirty="0">
                <a:solidFill>
                  <a:prstClr val="black"/>
                </a:solidFill>
              </a:rPr>
              <a:t>Adjustment Range: </a:t>
            </a:r>
            <a:r>
              <a:rPr lang="en-US" sz="1200" b="1" dirty="0" smtClean="0">
                <a:solidFill>
                  <a:prstClr val="black"/>
                </a:solidFill>
              </a:rPr>
              <a:t>23.6" to 28.7" </a:t>
            </a:r>
            <a:r>
              <a:rPr lang="en-US" sz="1200" b="1" dirty="0">
                <a:solidFill>
                  <a:prstClr val="black"/>
                </a:solidFill>
              </a:rPr>
              <a:t>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</a:t>
            </a:r>
            <a:r>
              <a:rPr lang="en-US" sz="1200" dirty="0">
                <a:solidFill>
                  <a:prstClr val="black"/>
                </a:solidFill>
              </a:rPr>
              <a:t>Size</a:t>
            </a:r>
            <a:r>
              <a:rPr lang="en-US" sz="1200" dirty="0" smtClean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  <a:cs typeface="Times New Roman" pitchFamily="18" charset="0"/>
              </a:rPr>
              <a:t>15.4" W x 15.4" D </a:t>
            </a:r>
            <a:r>
              <a:rPr lang="en-US" sz="1200" b="1" dirty="0">
                <a:solidFill>
                  <a:prstClr val="black"/>
                </a:solidFill>
                <a:cs typeface="Times New Roman" pitchFamily="18" charset="0"/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23.6" </a:t>
            </a:r>
            <a:r>
              <a:rPr lang="en-US" sz="1200" b="1" dirty="0">
                <a:solidFill>
                  <a:prstClr val="black"/>
                </a:solidFill>
              </a:rPr>
              <a:t>up to </a:t>
            </a:r>
            <a:r>
              <a:rPr lang="en-US" sz="1200" b="1" dirty="0" smtClean="0">
                <a:solidFill>
                  <a:prstClr val="black"/>
                </a:solidFill>
              </a:rPr>
              <a:t>28.7" 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Weight Capacity: </a:t>
            </a:r>
            <a:r>
              <a:rPr lang="en-US" sz="1200" b="1" dirty="0" smtClean="0">
                <a:solidFill>
                  <a:prstClr val="black"/>
                </a:solidFill>
              </a:rPr>
              <a:t>300 lbs</a:t>
            </a:r>
            <a:r>
              <a:rPr lang="en-US" sz="1200" b="1" dirty="0">
                <a:solidFill>
                  <a:prstClr val="black"/>
                </a:solidFill>
              </a:rPr>
              <a:t>.</a:t>
            </a:r>
          </a:p>
          <a:p>
            <a:r>
              <a:rPr lang="en-US" sz="1200" dirty="0">
                <a:solidFill>
                  <a:prstClr val="black"/>
                </a:solidFill>
              </a:rPr>
              <a:t>Weight: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11.5 </a:t>
            </a:r>
            <a:r>
              <a:rPr lang="en-US" sz="1200" b="1" dirty="0">
                <a:solidFill>
                  <a:prstClr val="black"/>
                </a:solidFill>
              </a:rPr>
              <a:t>lbs.</a:t>
            </a:r>
          </a:p>
          <a:p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5888" y="6429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$69.99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60920" y="5500585"/>
            <a:ext cx="1783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*Alternate colors available with MOQs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9"/>
          <a:stretch/>
        </p:blipFill>
        <p:spPr>
          <a:xfrm>
            <a:off x="38100" y="1842985"/>
            <a:ext cx="2894552" cy="4572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708" y="1842985"/>
            <a:ext cx="1372648" cy="2039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16" y="4502892"/>
            <a:ext cx="1343559" cy="19953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9620" y="5500585"/>
            <a:ext cx="914400" cy="914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87720" y="5500585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24400" y="5652985"/>
            <a:ext cx="914400" cy="91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76800" y="5805385"/>
            <a:ext cx="9144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4720" y="5652985"/>
            <a:ext cx="914400" cy="914400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67120" y="5805385"/>
            <a:ext cx="914400" cy="914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Sit-Stand Ergo Chair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5000" y="1499638"/>
            <a:ext cx="46990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  <a:endParaRPr lang="en-U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Pneumatic height-adjustment with built in AIRLIFT® technology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Plush seat cushion with elastic polyester cover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Breathable mesh seat back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Height adjustable chair arms can be lifted and lowered manually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Industrial-strength steel frame in white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Seat 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Elastic polyester mesh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Seat </a:t>
            </a:r>
            <a:r>
              <a:rPr lang="en-US" sz="1200" dirty="0">
                <a:solidFill>
                  <a:prstClr val="black"/>
                </a:solidFill>
              </a:rPr>
              <a:t>Color: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Gray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Frame Color: </a:t>
            </a:r>
            <a:r>
              <a:rPr lang="en-US" sz="1200" b="1" dirty="0" smtClean="0">
                <a:solidFill>
                  <a:prstClr val="black"/>
                </a:solidFill>
              </a:rPr>
              <a:t>White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>
                <a:solidFill>
                  <a:prstClr val="black"/>
                </a:solidFill>
              </a:rPr>
              <a:t>Adjustment Type: </a:t>
            </a:r>
            <a:r>
              <a:rPr lang="en-US" sz="1200" b="1" dirty="0" smtClean="0">
                <a:solidFill>
                  <a:prstClr val="black"/>
                </a:solidFill>
              </a:rPr>
              <a:t>Pneumatic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5888" y="6429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$139.99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27" y="1476364"/>
            <a:ext cx="907985" cy="1361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14" y="3503185"/>
            <a:ext cx="808515" cy="1212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54" y="5380801"/>
            <a:ext cx="803930" cy="1205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217" y="1407415"/>
            <a:ext cx="3036320" cy="52873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382" y="4413123"/>
            <a:ext cx="1737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>
                <a:solidFill>
                  <a:srgbClr val="EEECE1">
                    <a:lumMod val="10000"/>
                  </a:srgbClr>
                </a:solidFill>
              </a:rPr>
              <a:t>AIRLIFT®  Adjustment Lever</a:t>
            </a:r>
            <a:endParaRPr lang="en-US" sz="1100" i="1" dirty="0">
              <a:solidFill>
                <a:srgbClr val="EEECE1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Anti-Fatigue Comfort Mat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14900" y="1476364"/>
            <a:ext cx="39497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Premium 100% polyurethane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Viscoelastic material is able to stretch, bend, fold while returning to it's original shape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Non-slip base features ridges that keep the mat from sliding on slick and occasionally wet surfaces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Beveled edges designed to prevent tripping and accidents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Curl resistant edges keep the corners of the mat flat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Completely non-toxic!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Measures </a:t>
            </a:r>
            <a:r>
              <a:rPr lang="en-US" sz="1200" b="1" dirty="0" smtClean="0"/>
              <a:t>32" x 20" .7" thick</a:t>
            </a:r>
            <a:endParaRPr lang="en-US" sz="1200" b="1" dirty="0"/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Polyurethane foam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Area: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 smtClean="0"/>
              <a:t>32" x 20"</a:t>
            </a:r>
            <a:endParaRPr lang="en-US" sz="1200" b="1" dirty="0"/>
          </a:p>
          <a:p>
            <a:r>
              <a:rPr lang="en-US" sz="1200" dirty="0" smtClean="0">
                <a:solidFill>
                  <a:prstClr val="black"/>
                </a:solidFill>
              </a:rPr>
              <a:t>Color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Black, Gray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Overall </a:t>
            </a:r>
            <a:r>
              <a:rPr lang="en-US" sz="1200" dirty="0">
                <a:solidFill>
                  <a:prstClr val="black"/>
                </a:solidFill>
              </a:rPr>
              <a:t>Size</a:t>
            </a:r>
            <a:r>
              <a:rPr lang="en-US" sz="1200" dirty="0" smtClean="0">
                <a:solidFill>
                  <a:prstClr val="black"/>
                </a:solidFill>
              </a:rPr>
              <a:t>: </a:t>
            </a:r>
            <a:r>
              <a:rPr lang="en-US" sz="1200" b="1" dirty="0" smtClean="0"/>
              <a:t>32" </a:t>
            </a:r>
            <a:r>
              <a:rPr lang="en-US" sz="1200" b="1" dirty="0"/>
              <a:t>x </a:t>
            </a:r>
            <a:r>
              <a:rPr lang="en-US" sz="1200" b="1" dirty="0" smtClean="0"/>
              <a:t>20" x .7" thick</a:t>
            </a:r>
            <a:endParaRPr lang="en-US" sz="1200" b="1" dirty="0"/>
          </a:p>
          <a:p>
            <a:r>
              <a:rPr lang="en-US" sz="1200" dirty="0" smtClean="0">
                <a:solidFill>
                  <a:prstClr val="black"/>
                </a:solidFill>
              </a:rPr>
              <a:t>Weight</a:t>
            </a:r>
            <a:r>
              <a:rPr lang="en-US" sz="1200" dirty="0">
                <a:solidFill>
                  <a:prstClr val="black"/>
                </a:solidFill>
              </a:rPr>
              <a:t>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/>
              <a:t>23 lbs. per mat</a:t>
            </a:r>
            <a:endParaRPr lang="en-US" sz="1200" b="1" dirty="0"/>
          </a:p>
          <a:p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5888" y="6429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MSC55929B, MSC55930B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$29.99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754" y="1893264"/>
            <a:ext cx="3724449" cy="197861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873593"/>
              </p:ext>
            </p:extLst>
          </p:nvPr>
        </p:nvGraphicFramePr>
        <p:xfrm>
          <a:off x="390755" y="4385885"/>
          <a:ext cx="3724449" cy="197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" name="Image" r:id="rId5" imgW="9498240" imgH="5041080" progId="Photoshop.Image.18">
                  <p:embed/>
                </p:oleObj>
              </mc:Choice>
              <mc:Fallback>
                <p:oleObj name="Image" r:id="rId5" imgW="9498240" imgH="50410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755" y="4385885"/>
                        <a:ext cx="3724449" cy="197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69855" y="3450160"/>
            <a:ext cx="25453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Black</a:t>
            </a:r>
            <a:b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(MSC55929B)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1569856" y="5941848"/>
            <a:ext cx="25453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Gray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(MSC55930B)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0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401" y="107625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Seville Classics Anti-Fatigue Comfort Mat (2-Pack)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4798" y="1476364"/>
            <a:ext cx="378460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Premium 100% polyurethane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Viscoelastic material is able to stretch, bend, fold while returning to it's original shape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Non-slip base features ridges that keep the mat from sliding on slick and occasionally wet surfaces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Beveled edges designed to prevent tripping and accidents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Curl resistant edges keep the corners of the mat flat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Completely non-toxic!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Measures </a:t>
            </a:r>
            <a:r>
              <a:rPr lang="en-US" sz="1200" b="1" dirty="0" smtClean="0"/>
              <a:t>32" x 20" .7" thick</a:t>
            </a:r>
            <a:endParaRPr lang="en-US" sz="1200" b="1" dirty="0"/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Polyurethane foam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Area: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 smtClean="0"/>
              <a:t>32" x 20"</a:t>
            </a:r>
            <a:endParaRPr lang="en-US" sz="1200" b="1" dirty="0"/>
          </a:p>
          <a:p>
            <a:r>
              <a:rPr lang="en-US" sz="1200" dirty="0" smtClean="0">
                <a:solidFill>
                  <a:prstClr val="black"/>
                </a:solidFill>
              </a:rPr>
              <a:t>Color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Black, Gray</a:t>
            </a:r>
            <a:endParaRPr lang="en-US" sz="1200" b="1" dirty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Overall </a:t>
            </a:r>
            <a:r>
              <a:rPr lang="en-US" sz="1200" dirty="0">
                <a:solidFill>
                  <a:prstClr val="black"/>
                </a:solidFill>
              </a:rPr>
              <a:t>Size</a:t>
            </a:r>
            <a:r>
              <a:rPr lang="en-US" sz="1200" dirty="0" smtClean="0">
                <a:solidFill>
                  <a:prstClr val="black"/>
                </a:solidFill>
              </a:rPr>
              <a:t>: </a:t>
            </a:r>
            <a:r>
              <a:rPr lang="en-US" sz="1200" b="1" dirty="0" smtClean="0"/>
              <a:t>32" </a:t>
            </a:r>
            <a:r>
              <a:rPr lang="en-US" sz="1200" b="1" dirty="0"/>
              <a:t>x </a:t>
            </a:r>
            <a:r>
              <a:rPr lang="en-US" sz="1200" b="1" dirty="0" smtClean="0"/>
              <a:t>20" x .7" thick</a:t>
            </a:r>
            <a:endParaRPr lang="en-US" sz="1200" b="1" dirty="0"/>
          </a:p>
          <a:p>
            <a:r>
              <a:rPr lang="en-US" sz="1200" dirty="0" smtClean="0">
                <a:solidFill>
                  <a:prstClr val="black"/>
                </a:solidFill>
              </a:rPr>
              <a:t>Weight</a:t>
            </a:r>
            <a:r>
              <a:rPr lang="en-US" sz="1200" dirty="0">
                <a:solidFill>
                  <a:prstClr val="black"/>
                </a:solidFill>
              </a:rPr>
              <a:t>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/>
              <a:t>23 lbs. per mat</a:t>
            </a:r>
            <a:endParaRPr lang="en-US" sz="1200" b="1" dirty="0"/>
          </a:p>
          <a:p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45888" y="6429"/>
            <a:ext cx="349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MSC55931B, MSC55932B</a:t>
            </a:r>
            <a:b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$59.99</a:t>
            </a:r>
          </a:p>
          <a:p>
            <a:pPr marL="0" lvl="1" algn="r"/>
            <a:endParaRPr lang="en-US" sz="1400" dirty="0" smtClean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2035"/>
            <a:ext cx="2692399" cy="2692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399" y="1782035"/>
            <a:ext cx="2692399" cy="26923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339" y="4539325"/>
            <a:ext cx="117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Black 2-Pack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(MSC55931B)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1739" y="4539325"/>
            <a:ext cx="117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Gray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2-Pack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(MSC55932B)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1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09652" y="1609448"/>
            <a:ext cx="42698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Unique "clip-on" design attaches easily to any desk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 smtClean="0">
                <a:solidFill>
                  <a:prstClr val="black"/>
                </a:solidFill>
              </a:rPr>
              <a:t>top or office cubicle wall 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Includes 6 grounded AC outlets to power your workspace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2 pair of USB-A chargers output a total of 5V at 4.8A per pair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Rotating power cord lets users attach the protector to any side of the desk while minimizing tangles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Protects electronics up to a surge of 1080 joules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Grounded Outlets: </a:t>
            </a:r>
            <a:r>
              <a:rPr lang="en-US" sz="1200" b="1" dirty="0" smtClean="0">
                <a:solidFill>
                  <a:prstClr val="black"/>
                </a:solidFill>
              </a:rPr>
              <a:t>6 @ 110-120V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USB-A Ports: </a:t>
            </a:r>
            <a:r>
              <a:rPr lang="en-US" sz="1200" b="1" dirty="0" smtClean="0">
                <a:solidFill>
                  <a:prstClr val="black"/>
                </a:solidFill>
              </a:rPr>
              <a:t>2 pairs, 4 total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USB-A Power:</a:t>
            </a:r>
            <a:r>
              <a:rPr lang="en-US" sz="1200" b="1" dirty="0" smtClean="0">
                <a:solidFill>
                  <a:prstClr val="black"/>
                </a:solidFill>
              </a:rPr>
              <a:t> 5V/4.8A shared per pair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Surge Protection: </a:t>
            </a:r>
            <a:r>
              <a:rPr lang="en-US" sz="1200" b="1" dirty="0" smtClean="0">
                <a:solidFill>
                  <a:prstClr val="black"/>
                </a:solidFill>
              </a:rPr>
              <a:t>1080J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6988" y="0"/>
            <a:ext cx="2347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TBD</a:t>
            </a:r>
            <a:endParaRPr lang="en-US" sz="1400" dirty="0" smtClean="0">
              <a:solidFill>
                <a:prstClr val="black"/>
              </a:solidFill>
              <a:latin typeface="Calibri Light" panose="020F0302020204030204"/>
              <a:cs typeface="Arial" panose="020B0604020202020204" pitchFamily="34" charset="0"/>
            </a:endParaRP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$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39.99</a:t>
            </a:r>
            <a:endParaRPr lang="en-US" sz="1400" dirty="0" smtClean="0">
              <a:solidFill>
                <a:prstClr val="black"/>
              </a:solidFill>
              <a:latin typeface="Calibri Light" panose="020F0302020204030204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0" y="1020276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Clip-On Surge Protector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" y="1420386"/>
            <a:ext cx="4170403" cy="3622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" y="5022532"/>
            <a:ext cx="1543452" cy="1814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005" y="5043035"/>
            <a:ext cx="1304678" cy="17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1" y="1420386"/>
            <a:ext cx="4472587" cy="40279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09652" y="1609448"/>
            <a:ext cx="42698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Three grounded power outlets keep your electronics powered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Compact size can be installed easily almost anywhere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Power cable wraps around the block for easy organization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USB-A ports let you charge up to 2 devices simultaneously at a maximum power output </a:t>
            </a:r>
            <a:r>
              <a:rPr lang="en-US" sz="1200" dirty="0">
                <a:solidFill>
                  <a:prstClr val="black"/>
                </a:solidFill>
              </a:rPr>
              <a:t>of </a:t>
            </a:r>
            <a:r>
              <a:rPr lang="en-US" sz="1200" dirty="0" smtClean="0">
                <a:solidFill>
                  <a:prstClr val="black"/>
                </a:solidFill>
              </a:rPr>
              <a:t>3.1A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LED </a:t>
            </a:r>
            <a:r>
              <a:rPr lang="en-US" sz="1200" dirty="0">
                <a:solidFill>
                  <a:prstClr val="black"/>
                </a:solidFill>
              </a:rPr>
              <a:t>indicator lets users know their devices are </a:t>
            </a:r>
            <a:r>
              <a:rPr lang="en-US" sz="1200" dirty="0" smtClean="0">
                <a:solidFill>
                  <a:prstClr val="black"/>
                </a:solidFill>
              </a:rPr>
              <a:t>protected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Protects electronics up to a surge of </a:t>
            </a:r>
            <a:r>
              <a:rPr lang="en-US" sz="1200" dirty="0" smtClean="0">
                <a:solidFill>
                  <a:prstClr val="black"/>
                </a:solidFill>
              </a:rPr>
              <a:t>300 joules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6 foot power 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Grounded Outlets: </a:t>
            </a:r>
            <a:r>
              <a:rPr lang="en-US" sz="1200" b="1" dirty="0">
                <a:solidFill>
                  <a:prstClr val="black"/>
                </a:solidFill>
              </a:rPr>
              <a:t>3</a:t>
            </a:r>
            <a:r>
              <a:rPr lang="en-US" sz="1200" b="1" dirty="0" smtClean="0">
                <a:solidFill>
                  <a:prstClr val="black"/>
                </a:solidFill>
              </a:rPr>
              <a:t> @ 125V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USB-A Ports: </a:t>
            </a:r>
            <a:r>
              <a:rPr lang="en-US" sz="1200" b="1" dirty="0">
                <a:solidFill>
                  <a:prstClr val="black"/>
                </a:solidFill>
              </a:rPr>
              <a:t>2</a:t>
            </a:r>
            <a:r>
              <a:rPr lang="en-US" sz="1200" b="1" dirty="0" smtClean="0">
                <a:solidFill>
                  <a:prstClr val="black"/>
                </a:solidFill>
              </a:rPr>
              <a:t> @ 3.1A overall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Surge Protection: </a:t>
            </a:r>
            <a:r>
              <a:rPr lang="en-US" sz="1200" b="1" dirty="0" smtClean="0">
                <a:solidFill>
                  <a:prstClr val="black"/>
                </a:solidFill>
              </a:rPr>
              <a:t>300J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</a:t>
            </a:r>
            <a:endParaRPr lang="en-US" sz="1200" b="1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6988" y="0"/>
            <a:ext cx="2347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$19.99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1020276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Block Surge Protector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15256" y="5935"/>
            <a:ext cx="34287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OFF65804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$429.99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08558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AIRLIFT®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 S1 Electric Height-Adjustable Desk with Table Top, 47.24" x 23.6"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latin typeface="+mj-lt"/>
                <a:cs typeface="Arial" panose="020B0604020202020204" pitchFamily="34" charset="0"/>
              </a:rPr>
              <a:t>Walnut Laminate</a:t>
            </a:r>
            <a:endParaRPr lang="en-US" sz="2000" dirty="0">
              <a:solidFill>
                <a:prstClr val="black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Specifications</a:t>
            </a:r>
            <a:endParaRPr lang="en-US" dirty="0" smtClean="0">
              <a:latin typeface="+mj-lt"/>
            </a:endParaRPr>
          </a:p>
          <a:p>
            <a:r>
              <a:rPr lang="en-US" sz="1000" dirty="0" smtClean="0"/>
              <a:t>Top Size:</a:t>
            </a:r>
            <a:r>
              <a:rPr lang="en-US" sz="1000" b="1" dirty="0" smtClean="0"/>
              <a:t> </a:t>
            </a:r>
            <a:r>
              <a:rPr lang="en-US" sz="1000" b="1" dirty="0"/>
              <a:t>47.24" x 23.6"</a:t>
            </a:r>
            <a:endParaRPr lang="en-US" sz="1000" b="1" dirty="0" smtClean="0"/>
          </a:p>
          <a:p>
            <a:r>
              <a:rPr lang="en-US" sz="1000" dirty="0" smtClean="0"/>
              <a:t>Frame Color: </a:t>
            </a:r>
            <a:r>
              <a:rPr lang="en-US" sz="1000" b="1" dirty="0" smtClean="0"/>
              <a:t>Black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90" y="2961944"/>
            <a:ext cx="1080472" cy="10804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7" y="1796570"/>
            <a:ext cx="1071762" cy="10717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000" y="5353978"/>
            <a:ext cx="1080472" cy="10804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2973167"/>
            <a:ext cx="1080472" cy="10804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1793472"/>
            <a:ext cx="1067617" cy="10676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5353978"/>
            <a:ext cx="1080472" cy="10804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7" y="4157961"/>
            <a:ext cx="1080472" cy="10804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4157961"/>
            <a:ext cx="1080472" cy="10804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2" t="13699" r="4553" b="6666"/>
          <a:stretch/>
        </p:blipFill>
        <p:spPr>
          <a:xfrm flipH="1">
            <a:off x="257710" y="2168665"/>
            <a:ext cx="4955062" cy="39351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0010" y="6446866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043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709652" y="1609448"/>
            <a:ext cx="42698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Features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Three grounded power outlets keep your electronics </a:t>
            </a:r>
            <a:r>
              <a:rPr lang="en-US" sz="1200" dirty="0" smtClean="0">
                <a:solidFill>
                  <a:prstClr val="black"/>
                </a:solidFill>
              </a:rPr>
              <a:t>powered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Designed to conveniently fit bulky AC adapters </a:t>
            </a:r>
            <a:endParaRPr lang="en-US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USB-A ports let you charge up to 2 devices simultaneously at a maximum power output of </a:t>
            </a:r>
            <a:r>
              <a:rPr lang="en-US" sz="1200" dirty="0" smtClean="0">
                <a:solidFill>
                  <a:prstClr val="black"/>
                </a:solidFill>
              </a:rPr>
              <a:t>3.1A</a:t>
            </a:r>
            <a:endParaRPr lang="en-US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LED indicator lets users know their devices are protected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Protects electronics up to a surge of 300 </a:t>
            </a:r>
            <a:r>
              <a:rPr lang="en-US" sz="1200" dirty="0" smtClean="0">
                <a:solidFill>
                  <a:prstClr val="black"/>
                </a:solidFill>
              </a:rPr>
              <a:t>joules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6 foot power cord</a:t>
            </a:r>
            <a:endParaRPr lang="en-US" sz="1200" dirty="0">
              <a:solidFill>
                <a:prstClr val="black"/>
              </a:solidFill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prstClr val="black"/>
              </a:solidFill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 panose="020F0302020204030204"/>
              </a:rPr>
              <a:t>Specifications</a:t>
            </a:r>
            <a:endParaRPr lang="en-US" sz="12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Grounded Outlets: </a:t>
            </a:r>
            <a:r>
              <a:rPr lang="en-US" sz="1200" b="1" dirty="0">
                <a:solidFill>
                  <a:prstClr val="black"/>
                </a:solidFill>
              </a:rPr>
              <a:t>3 @ 125V</a:t>
            </a: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USB-A Ports: </a:t>
            </a:r>
            <a:r>
              <a:rPr lang="en-US" sz="1200" b="1" dirty="0">
                <a:solidFill>
                  <a:prstClr val="black"/>
                </a:solidFill>
              </a:rPr>
              <a:t>2 @ </a:t>
            </a:r>
            <a:r>
              <a:rPr lang="en-US" sz="1200" b="1" dirty="0" smtClean="0">
                <a:solidFill>
                  <a:prstClr val="black"/>
                </a:solidFill>
              </a:rPr>
              <a:t>3.1A overall</a:t>
            </a:r>
            <a:endParaRPr lang="en-US" sz="1200" b="1" dirty="0">
              <a:solidFill>
                <a:prstClr val="black"/>
              </a:solidFill>
            </a:endParaRPr>
          </a:p>
          <a:p>
            <a:pPr lvl="0"/>
            <a:r>
              <a:rPr lang="en-US" sz="1200" dirty="0">
                <a:solidFill>
                  <a:prstClr val="black"/>
                </a:solidFill>
              </a:rPr>
              <a:t>Surge Protection: </a:t>
            </a:r>
            <a:r>
              <a:rPr lang="en-US" sz="1200" b="1" dirty="0">
                <a:solidFill>
                  <a:prstClr val="black"/>
                </a:solidFill>
              </a:rPr>
              <a:t>300J</a:t>
            </a:r>
          </a:p>
        </p:txBody>
      </p:sp>
      <p:sp>
        <p:nvSpPr>
          <p:cNvPr id="8" name="Rectangle 7"/>
          <p:cNvSpPr/>
          <p:nvPr/>
        </p:nvSpPr>
        <p:spPr>
          <a:xfrm>
            <a:off x="6796988" y="0"/>
            <a:ext cx="23470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Model: TBD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/>
                <a:cs typeface="Arial" panose="020B0604020202020204" pitchFamily="34" charset="0"/>
              </a:rPr>
              <a:t>MSRP: $19.99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0" y="1020276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Power Strip Surge Protector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1420386"/>
            <a:ext cx="442976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1386" y="1760020"/>
            <a:ext cx="446331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Diamond mesh drawers for ventilation and easy visibility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Reinforced handles, drawer corners and with ridged mesh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Medium-density fiberboard wood top with weathered finish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Industrial-strength steel </a:t>
            </a:r>
            <a:r>
              <a:rPr lang="en-US" sz="1200" dirty="0" smtClean="0">
                <a:solidFill>
                  <a:prstClr val="black"/>
                </a:solidFill>
              </a:rPr>
              <a:t>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Off-white powder coat finish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Screw-in padded leveling feet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Assembly </a:t>
            </a:r>
            <a:r>
              <a:rPr lang="en-US" sz="1200" dirty="0">
                <a:solidFill>
                  <a:prstClr val="black"/>
                </a:solidFill>
              </a:rPr>
              <a:t>is easy with only a few </a:t>
            </a:r>
            <a:r>
              <a:rPr lang="en-US" sz="1200" dirty="0" smtClean="0">
                <a:solidFill>
                  <a:prstClr val="black"/>
                </a:solidFill>
              </a:rPr>
              <a:t>parts; </a:t>
            </a:r>
            <a:r>
              <a:rPr lang="en-US" sz="1200" dirty="0">
                <a:solidFill>
                  <a:prstClr val="black"/>
                </a:solidFill>
              </a:rPr>
              <a:t>no drilling </a:t>
            </a:r>
            <a:r>
              <a:rPr lang="en-US" sz="1200" dirty="0" smtClean="0">
                <a:solidFill>
                  <a:prstClr val="black"/>
                </a:solidFill>
              </a:rPr>
              <a:t>required</a:t>
            </a:r>
            <a:endParaRPr lang="en-US" sz="1200" dirty="0">
              <a:solidFill>
                <a:prstClr val="black"/>
              </a:solidFill>
            </a:endParaRPr>
          </a:p>
          <a:p>
            <a:endParaRPr lang="en-US" sz="1200" b="1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Specifications</a:t>
            </a:r>
            <a:endParaRPr lang="en-US" sz="12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</a:t>
            </a:r>
            <a:r>
              <a:rPr lang="en-US" sz="1200" dirty="0">
                <a:solidFill>
                  <a:prstClr val="black"/>
                </a:solidFill>
              </a:rPr>
              <a:t>Material: </a:t>
            </a:r>
            <a:r>
              <a:rPr lang="en-US" sz="1200" b="1" dirty="0" smtClean="0">
                <a:solidFill>
                  <a:prstClr val="black"/>
                </a:solidFill>
              </a:rPr>
              <a:t>MDF with weathered wood finish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Area: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en-US" sz="1200" b="1" dirty="0">
                <a:solidFill>
                  <a:prstClr val="black"/>
                </a:solidFill>
              </a:rPr>
              <a:t>19.3</a:t>
            </a:r>
            <a:r>
              <a:rPr lang="en-US" sz="1200" b="1" dirty="0" smtClean="0">
                <a:solidFill>
                  <a:prstClr val="black"/>
                </a:solidFill>
              </a:rPr>
              <a:t>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19" 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Color:</a:t>
            </a:r>
            <a:r>
              <a:rPr lang="en-US" sz="1200" b="1" dirty="0" smtClean="0">
                <a:solidFill>
                  <a:prstClr val="black"/>
                </a:solidFill>
              </a:rPr>
              <a:t> Satin white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Size:</a:t>
            </a:r>
            <a:r>
              <a:rPr lang="en-US" sz="1200" b="1" dirty="0" smtClean="0">
                <a:solidFill>
                  <a:prstClr val="black"/>
                </a:solidFill>
              </a:rPr>
              <a:t> 19.3" W </a:t>
            </a:r>
            <a:r>
              <a:rPr lang="en-US" sz="1200" b="1" dirty="0">
                <a:solidFill>
                  <a:prstClr val="black"/>
                </a:solidFill>
              </a:rPr>
              <a:t>x 19</a:t>
            </a:r>
            <a:r>
              <a:rPr lang="en-US" sz="1200" b="1" dirty="0" smtClean="0">
                <a:solidFill>
                  <a:prstClr val="black"/>
                </a:solidFill>
              </a:rPr>
              <a:t>" D </a:t>
            </a:r>
            <a:r>
              <a:rPr lang="en-US" sz="1200" b="1" dirty="0">
                <a:solidFill>
                  <a:prstClr val="black"/>
                </a:solidFill>
              </a:rPr>
              <a:t>x 27.4</a:t>
            </a:r>
            <a:r>
              <a:rPr lang="en-US" sz="1200" b="1" dirty="0" smtClean="0">
                <a:solidFill>
                  <a:prstClr val="black"/>
                </a:solidFill>
              </a:rPr>
              <a:t>" 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Weight Capacity</a:t>
            </a:r>
            <a:r>
              <a:rPr lang="en-US" sz="1200" dirty="0">
                <a:solidFill>
                  <a:prstClr val="black"/>
                </a:solidFill>
              </a:rPr>
              <a:t>:</a:t>
            </a:r>
            <a:r>
              <a:rPr lang="en-US" sz="1200" b="1" dirty="0">
                <a:solidFill>
                  <a:prstClr val="black"/>
                </a:solidFill>
              </a:rPr>
              <a:t> 15 </a:t>
            </a:r>
            <a:r>
              <a:rPr lang="en-US" sz="1200" b="1" dirty="0" smtClean="0">
                <a:solidFill>
                  <a:prstClr val="black"/>
                </a:solidFill>
              </a:rPr>
              <a:t>lbs.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74509" y="5580737"/>
            <a:ext cx="12794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prstClr val="black"/>
                </a:solidFill>
              </a:rPr>
              <a:t>Weathered wood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23" y="1689100"/>
            <a:ext cx="3457184" cy="4504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11449" y="0"/>
            <a:ext cx="1535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SHE16227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$64.99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5" y="102721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4-Drawer Steel Mesh Drawer Organizer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90433"/>
            <a:ext cx="3079205" cy="432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8333" t="68148" r="31111"/>
          <a:stretch/>
        </p:blipFill>
        <p:spPr>
          <a:xfrm>
            <a:off x="4505795" y="4976999"/>
            <a:ext cx="1018705" cy="8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1386" y="1760020"/>
            <a:ext cx="446331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Heavy-duty tubular steel construction for strength and stability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Diamond </a:t>
            </a:r>
            <a:r>
              <a:rPr lang="en-US" sz="1200" dirty="0">
                <a:solidFill>
                  <a:prstClr val="black"/>
                </a:solidFill>
              </a:rPr>
              <a:t>wire mesh </a:t>
            </a:r>
            <a:r>
              <a:rPr lang="en-US" sz="1200" dirty="0" smtClean="0">
                <a:solidFill>
                  <a:prstClr val="black"/>
                </a:solidFill>
              </a:rPr>
              <a:t>drawers keep drawer contents visible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Removable drawers with built in handles  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Clip on drawer labels let you organize your way  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Large wheels let your work go where you 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Perforated top shelf provides a convenient mobile work surface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Tall handles make it easy to push and pull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Specifications</a:t>
            </a:r>
            <a:endParaRPr lang="en-US" sz="12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Material</a:t>
            </a:r>
            <a:r>
              <a:rPr lang="en-US" sz="1200" dirty="0">
                <a:solidFill>
                  <a:prstClr val="black"/>
                </a:solidFill>
              </a:rPr>
              <a:t>: </a:t>
            </a:r>
            <a:r>
              <a:rPr lang="en-US" sz="1200" b="1" dirty="0" smtClean="0">
                <a:solidFill>
                  <a:prstClr val="black"/>
                </a:solidFill>
              </a:rPr>
              <a:t>Steel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Color:</a:t>
            </a:r>
            <a:r>
              <a:rPr lang="en-US" sz="1200" b="1" dirty="0" smtClean="0">
                <a:solidFill>
                  <a:prstClr val="black"/>
                </a:solidFill>
              </a:rPr>
              <a:t> Satin Pewter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Size:</a:t>
            </a:r>
            <a:r>
              <a:rPr lang="en-US" sz="1200" b="1" dirty="0" smtClean="0">
                <a:solidFill>
                  <a:prstClr val="black"/>
                </a:solidFill>
              </a:rPr>
              <a:t> 12.6"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15.35" D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37" H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Weight Capacity</a:t>
            </a:r>
            <a:r>
              <a:rPr lang="en-US" sz="1200" dirty="0">
                <a:solidFill>
                  <a:prstClr val="black"/>
                </a:solidFill>
              </a:rPr>
              <a:t>: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</a:rPr>
              <a:t>110 lbs.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1449" y="0"/>
            <a:ext cx="1535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WEB488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$TBD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5" y="102721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6-Drawer Steel Mesh Organizer Cart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90433"/>
            <a:ext cx="3079205" cy="432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25" r="3103" b="6114"/>
          <a:stretch/>
        </p:blipFill>
        <p:spPr>
          <a:xfrm flipH="1">
            <a:off x="488514" y="1578279"/>
            <a:ext cx="2711265" cy="52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1386" y="1760020"/>
            <a:ext cx="446331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Cushion top makes an excellent seat when needed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Mixed size drawers let you get organized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All-steel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Chrome drawer handles for easy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Keyed lock keeps things secure when you're not around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Rubber casters with 2 locking</a:t>
            </a:r>
            <a:endParaRPr lang="en-US" sz="1200" dirty="0">
              <a:solidFill>
                <a:prstClr val="black"/>
              </a:solidFill>
            </a:endParaRPr>
          </a:p>
          <a:p>
            <a:endParaRPr lang="en-US" sz="1200" b="1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Specifications</a:t>
            </a:r>
            <a:endParaRPr lang="en-US" sz="12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Plush cushion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Area:</a:t>
            </a:r>
            <a:r>
              <a:rPr lang="en-US" sz="1200" b="1" dirty="0" smtClean="0">
                <a:solidFill>
                  <a:prstClr val="black"/>
                </a:solidFill>
              </a:rPr>
              <a:t> 36"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18.1" 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Cabinet Material</a:t>
            </a:r>
            <a:r>
              <a:rPr lang="en-US" sz="1200" b="1" dirty="0" smtClean="0">
                <a:solidFill>
                  <a:prstClr val="black"/>
                </a:solidFill>
              </a:rPr>
              <a:t>: Steel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Color:</a:t>
            </a:r>
            <a:r>
              <a:rPr lang="en-US" sz="1200" b="1" dirty="0" smtClean="0">
                <a:solidFill>
                  <a:prstClr val="black"/>
                </a:solidFill>
              </a:rPr>
              <a:t> White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Size: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pt-BR" sz="1200" b="1" dirty="0" smtClean="0">
                <a:solidFill>
                  <a:prstClr val="black"/>
                </a:solidFill>
              </a:rPr>
              <a:t>36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W </a:t>
            </a:r>
            <a:r>
              <a:rPr lang="pt-BR" sz="1200" b="1" dirty="0">
                <a:solidFill>
                  <a:prstClr val="black"/>
                </a:solidFill>
              </a:rPr>
              <a:t>x </a:t>
            </a:r>
            <a:r>
              <a:rPr lang="pt-BR" sz="1200" b="1" dirty="0" smtClean="0">
                <a:solidFill>
                  <a:prstClr val="black"/>
                </a:solidFill>
              </a:rPr>
              <a:t>18.125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D </a:t>
            </a:r>
            <a:r>
              <a:rPr lang="pt-BR" sz="1200" b="1" dirty="0">
                <a:solidFill>
                  <a:prstClr val="black"/>
                </a:solidFill>
              </a:rPr>
              <a:t>x </a:t>
            </a:r>
            <a:r>
              <a:rPr lang="pt-BR" sz="1200" b="1" dirty="0" smtClean="0">
                <a:solidFill>
                  <a:prstClr val="black"/>
                </a:solidFill>
              </a:rPr>
              <a:t>21</a:t>
            </a:r>
            <a:r>
              <a:rPr lang="en-US" sz="1200" b="1" dirty="0" smtClean="0">
                <a:solidFill>
                  <a:prstClr val="black"/>
                </a:solidFill>
              </a:rPr>
              <a:t>" H (with cushion</a:t>
            </a:r>
            <a:r>
              <a:rPr lang="pt-BR" sz="1200" b="1" dirty="0" smtClean="0">
                <a:solidFill>
                  <a:prstClr val="black"/>
                </a:solidFill>
              </a:rPr>
              <a:t> 22.75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H)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1449" y="0"/>
            <a:ext cx="1535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TBD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$249.99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5" y="102721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Under-The-Table Cabinet (36" x 18.1")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90433"/>
            <a:ext cx="3079205" cy="43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/>
          <a:stretch/>
        </p:blipFill>
        <p:spPr>
          <a:xfrm>
            <a:off x="38100" y="4546600"/>
            <a:ext cx="2516915" cy="207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34" y="4787900"/>
            <a:ext cx="24384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/>
          <a:stretch/>
        </p:blipFill>
        <p:spPr>
          <a:xfrm>
            <a:off x="25400" y="1027216"/>
            <a:ext cx="4841653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1386" y="1760020"/>
            <a:ext cx="446331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Cushion top makes an excellent seat when needed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Mixed size drawers let you get organized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All-steel construction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Chrome drawer handles for easy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Keyed lock keeps things secure when you're not around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Rubber casters </a:t>
            </a:r>
            <a:r>
              <a:rPr lang="en-US" sz="1200" dirty="0">
                <a:solidFill>
                  <a:prstClr val="black"/>
                </a:solidFill>
              </a:rPr>
              <a:t>with 2 </a:t>
            </a:r>
            <a:r>
              <a:rPr lang="en-US" sz="1200" dirty="0" smtClean="0">
                <a:solidFill>
                  <a:prstClr val="black"/>
                </a:solidFill>
              </a:rPr>
              <a:t>locking</a:t>
            </a:r>
            <a:endParaRPr lang="en-US" sz="1200" dirty="0">
              <a:solidFill>
                <a:prstClr val="black"/>
              </a:solidFill>
            </a:endParaRPr>
          </a:p>
          <a:p>
            <a:endParaRPr lang="en-US" sz="1200" b="1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  <a:cs typeface="Arial" panose="020B0604020202020204" pitchFamily="34" charset="0"/>
              </a:rPr>
              <a:t>Specifications</a:t>
            </a:r>
            <a:endParaRPr lang="en-US" sz="1200" dirty="0" smtClean="0">
              <a:solidFill>
                <a:prstClr val="black"/>
              </a:solidFill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Top Material: </a:t>
            </a:r>
            <a:r>
              <a:rPr lang="en-US" sz="1200" b="1" dirty="0" smtClean="0">
                <a:solidFill>
                  <a:prstClr val="black"/>
                </a:solidFill>
              </a:rPr>
              <a:t>Plush cushion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Top Area:</a:t>
            </a:r>
            <a:r>
              <a:rPr lang="en-US" sz="1200" b="1" dirty="0" smtClean="0">
                <a:solidFill>
                  <a:prstClr val="black"/>
                </a:solidFill>
              </a:rPr>
              <a:t> 16" W </a:t>
            </a:r>
            <a:r>
              <a:rPr lang="en-US" sz="1200" b="1" dirty="0">
                <a:solidFill>
                  <a:prstClr val="black"/>
                </a:solidFill>
              </a:rPr>
              <a:t>x </a:t>
            </a:r>
            <a:r>
              <a:rPr lang="en-US" sz="1200" b="1" dirty="0" smtClean="0">
                <a:solidFill>
                  <a:prstClr val="black"/>
                </a:solidFill>
              </a:rPr>
              <a:t>18.1" 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Cabinet Material:</a:t>
            </a:r>
            <a:r>
              <a:rPr lang="en-US" sz="1200" b="1" dirty="0" smtClean="0">
                <a:solidFill>
                  <a:prstClr val="black"/>
                </a:solidFill>
              </a:rPr>
              <a:t> Steel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Color:</a:t>
            </a:r>
            <a:r>
              <a:rPr lang="en-US" sz="1200" b="1" dirty="0" smtClean="0">
                <a:solidFill>
                  <a:prstClr val="black"/>
                </a:solidFill>
              </a:rPr>
              <a:t> White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Overall Size:</a:t>
            </a:r>
            <a:r>
              <a:rPr lang="en-US" sz="1200" b="1" dirty="0" smtClean="0">
                <a:solidFill>
                  <a:prstClr val="black"/>
                </a:solidFill>
              </a:rPr>
              <a:t> </a:t>
            </a:r>
            <a:r>
              <a:rPr lang="pt-BR" sz="1200" b="1" dirty="0" smtClean="0">
                <a:solidFill>
                  <a:prstClr val="black"/>
                </a:solidFill>
              </a:rPr>
              <a:t>16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W </a:t>
            </a:r>
            <a:r>
              <a:rPr lang="pt-BR" sz="1200" b="1" dirty="0">
                <a:solidFill>
                  <a:prstClr val="black"/>
                </a:solidFill>
              </a:rPr>
              <a:t>x </a:t>
            </a:r>
            <a:r>
              <a:rPr lang="pt-BR" sz="1200" b="1" dirty="0" smtClean="0">
                <a:solidFill>
                  <a:prstClr val="black"/>
                </a:solidFill>
              </a:rPr>
              <a:t>18.125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D </a:t>
            </a:r>
            <a:r>
              <a:rPr lang="pt-BR" sz="1200" b="1" dirty="0">
                <a:solidFill>
                  <a:prstClr val="black"/>
                </a:solidFill>
              </a:rPr>
              <a:t>x </a:t>
            </a:r>
            <a:r>
              <a:rPr lang="pt-BR" sz="1200" b="1" dirty="0" smtClean="0">
                <a:solidFill>
                  <a:prstClr val="black"/>
                </a:solidFill>
              </a:rPr>
              <a:t>21</a:t>
            </a:r>
            <a:r>
              <a:rPr lang="en-US" sz="1200" b="1" dirty="0" smtClean="0">
                <a:solidFill>
                  <a:prstClr val="black"/>
                </a:solidFill>
              </a:rPr>
              <a:t>" H (with cushion</a:t>
            </a:r>
            <a:r>
              <a:rPr lang="pt-BR" sz="1200" b="1" dirty="0" smtClean="0">
                <a:solidFill>
                  <a:prstClr val="black"/>
                </a:solidFill>
              </a:rPr>
              <a:t> 22.75</a:t>
            </a:r>
            <a:r>
              <a:rPr lang="en-US" sz="1200" b="1" dirty="0" smtClean="0">
                <a:solidFill>
                  <a:prstClr val="black"/>
                </a:solidFill>
              </a:rPr>
              <a:t>"</a:t>
            </a:r>
            <a:r>
              <a:rPr lang="pt-BR" sz="1200" b="1" dirty="0" smtClean="0">
                <a:solidFill>
                  <a:prstClr val="black"/>
                </a:solidFill>
              </a:rPr>
              <a:t> H)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1449" y="0"/>
            <a:ext cx="1535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Model: 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TBD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/>
            </a:r>
            <a:b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</a:b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MSRP</a:t>
            </a:r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$179.99</a:t>
            </a:r>
            <a:endParaRPr lang="en-US" sz="1400" dirty="0">
              <a:solidFill>
                <a:prstClr val="black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5" y="102721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Under-The-Table Cabinet (16" x 18.1")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6" y="90433"/>
            <a:ext cx="3079205" cy="432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325"/>
            <a:ext cx="4451386" cy="3325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0"/>
          <a:stretch/>
        </p:blipFill>
        <p:spPr>
          <a:xfrm>
            <a:off x="2193578" y="4646229"/>
            <a:ext cx="3215541" cy="2211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t="20949"/>
          <a:stretch/>
        </p:blipFill>
        <p:spPr>
          <a:xfrm>
            <a:off x="0" y="4752874"/>
            <a:ext cx="2552972" cy="17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11691" r="3445" b="6483"/>
          <a:stretch/>
        </p:blipFill>
        <p:spPr>
          <a:xfrm flipH="1">
            <a:off x="192575" y="2088887"/>
            <a:ext cx="5027959" cy="40367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32057" y="5935"/>
            <a:ext cx="351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OFF65804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$429.99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08558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AIRLIFT®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 S1 Electric Height-Adjustable Desk with Table Top, 47.24" x 23.6"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Frosted </a:t>
            </a:r>
            <a:r>
              <a:rPr lang="en-US" sz="2000" smtClean="0">
                <a:solidFill>
                  <a:prstClr val="black"/>
                </a:solidFill>
                <a:cs typeface="Arial" panose="020B0604020202020204" pitchFamily="34" charset="0"/>
              </a:rPr>
              <a:t>Tempered Glass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Specifications</a:t>
            </a:r>
            <a:endParaRPr lang="en-US" dirty="0" smtClean="0">
              <a:latin typeface="+mj-lt"/>
            </a:endParaRPr>
          </a:p>
          <a:p>
            <a:r>
              <a:rPr lang="en-US" sz="1000" dirty="0" smtClean="0"/>
              <a:t>Top Size:</a:t>
            </a:r>
            <a:r>
              <a:rPr lang="en-US" sz="1000" b="1" dirty="0" smtClean="0"/>
              <a:t> </a:t>
            </a:r>
            <a:r>
              <a:rPr lang="en-US" sz="1000" b="1" dirty="0"/>
              <a:t>47.24" x 23.6"</a:t>
            </a:r>
            <a:endParaRPr lang="en-US" sz="1000" b="1" dirty="0" smtClean="0"/>
          </a:p>
          <a:p>
            <a:r>
              <a:rPr lang="en-US" sz="1000" dirty="0" smtClean="0"/>
              <a:t>Frame Color: </a:t>
            </a:r>
            <a:r>
              <a:rPr lang="en-US" sz="1000" b="1" dirty="0" smtClean="0"/>
              <a:t>Gray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90" y="2961944"/>
            <a:ext cx="1080472" cy="1080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7" y="1796570"/>
            <a:ext cx="1071762" cy="10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000" y="5353978"/>
            <a:ext cx="1080472" cy="1080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2973167"/>
            <a:ext cx="1080472" cy="10804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1793472"/>
            <a:ext cx="1067617" cy="1067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5353978"/>
            <a:ext cx="1080472" cy="10804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7" y="4157961"/>
            <a:ext cx="1080472" cy="108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4157961"/>
            <a:ext cx="1080472" cy="10804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0010" y="6446866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78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632057" y="5935"/>
            <a:ext cx="3511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OFF65804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$449.99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" y="1085586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AIRLIFT®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 S1 Electric Height-Adjustable Desk with Table Top,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48" x 24"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2000" smtClean="0">
                <a:solidFill>
                  <a:prstClr val="black"/>
                </a:solidFill>
                <a:cs typeface="Arial" panose="020B0604020202020204" pitchFamily="34" charset="0"/>
              </a:rPr>
              <a:t>Solid Beech Wood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Specifications</a:t>
            </a:r>
            <a:endParaRPr lang="en-US" dirty="0" smtClean="0">
              <a:latin typeface="+mj-lt"/>
            </a:endParaRPr>
          </a:p>
          <a:p>
            <a:r>
              <a:rPr lang="en-US" sz="1000" dirty="0" smtClean="0"/>
              <a:t>Top Size:</a:t>
            </a:r>
            <a:r>
              <a:rPr lang="en-US" sz="1000" b="1" dirty="0" smtClean="0"/>
              <a:t> 48" x 24" x 1.5" thick</a:t>
            </a:r>
          </a:p>
          <a:p>
            <a:r>
              <a:rPr lang="en-US" sz="1000" dirty="0" smtClean="0"/>
              <a:t>Frame Color: </a:t>
            </a:r>
            <a:r>
              <a:rPr lang="en-US" sz="1000" b="1" dirty="0" smtClean="0"/>
              <a:t>Black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90" y="2961944"/>
            <a:ext cx="1080472" cy="1080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7" y="1796570"/>
            <a:ext cx="1071762" cy="10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000" y="5353978"/>
            <a:ext cx="1080472" cy="1080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2973167"/>
            <a:ext cx="1080472" cy="10804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1793472"/>
            <a:ext cx="1067617" cy="1067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5353978"/>
            <a:ext cx="1080472" cy="10804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7" y="4157961"/>
            <a:ext cx="1080472" cy="108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4157961"/>
            <a:ext cx="1080472" cy="10804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11" y="1988147"/>
            <a:ext cx="5095349" cy="41309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80010" y="6446866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60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280" y="1942534"/>
            <a:ext cx="4000465" cy="4120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1579" y="5070275"/>
            <a:ext cx="1558147" cy="14877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9" y="1056848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AIRLIFT®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S1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Electric Height-Adjustable Standing Desk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Storage </a:t>
            </a:r>
            <a:r>
              <a:rPr lang="en-US" sz="2000" dirty="0">
                <a:solidFill>
                  <a:prstClr val="black"/>
                </a:solidFill>
              </a:rPr>
              <a:t>Drawer </a:t>
            </a:r>
            <a:r>
              <a:rPr lang="en-US" sz="2000" dirty="0" smtClean="0">
                <a:solidFill>
                  <a:prstClr val="black"/>
                </a:solidFill>
              </a:rPr>
              <a:t>Top, </a:t>
            </a:r>
            <a:r>
              <a:rPr lang="en-US" sz="2000" dirty="0">
                <a:solidFill>
                  <a:prstClr val="black"/>
                </a:solidFill>
              </a:rPr>
              <a:t>48" x 24"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287992" y="-11466"/>
            <a:ext cx="38560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OFF65804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$429.99</a:t>
            </a:r>
          </a:p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290" y="2961944"/>
            <a:ext cx="1080472" cy="10804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7" y="1796570"/>
            <a:ext cx="1071762" cy="1071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000" y="5353978"/>
            <a:ext cx="1080472" cy="10804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2973167"/>
            <a:ext cx="1080472" cy="10804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1793472"/>
            <a:ext cx="1067617" cy="10676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152" y="5353978"/>
            <a:ext cx="1080472" cy="10804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877" y="4157961"/>
            <a:ext cx="1080472" cy="10804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2145" y="4157961"/>
            <a:ext cx="1080472" cy="10804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80010" y="6446866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4626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06877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AIRLIFT® Electric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Height-Adjustable Standing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Desk Controller</a:t>
            </a:r>
            <a:endParaRPr lang="en-US" sz="200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992" y="0"/>
            <a:ext cx="3856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45000" y="1499638"/>
            <a:ext cx="46990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Features</a:t>
            </a:r>
            <a:endParaRPr lang="en-US" sz="1200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Easy button operated height adjustment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Four memory settings for reliable adjustment throughout the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Dual USB-A ports let you charge personal devices while your work</a:t>
            </a:r>
            <a:endParaRPr lang="en-US" sz="12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Digital LCD display lets you know the desk's height as it moves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</a:rPr>
              <a:t>Specifications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Display Type: </a:t>
            </a:r>
            <a:r>
              <a:rPr lang="en-US" sz="1200" b="1" dirty="0" smtClean="0">
                <a:solidFill>
                  <a:prstClr val="black"/>
                </a:solidFill>
              </a:rPr>
              <a:t>LCD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Display Color: </a:t>
            </a:r>
            <a:r>
              <a:rPr lang="en-US" sz="1200" b="1" dirty="0" smtClean="0">
                <a:solidFill>
                  <a:prstClr val="black"/>
                </a:solidFill>
              </a:rPr>
              <a:t>Blue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Memory Settings: </a:t>
            </a:r>
            <a:r>
              <a:rPr lang="en-US" sz="1200" b="1" dirty="0" smtClean="0">
                <a:solidFill>
                  <a:prstClr val="black"/>
                </a:solidFill>
              </a:rPr>
              <a:t>4</a:t>
            </a:r>
          </a:p>
          <a:p>
            <a:r>
              <a:rPr lang="en-US" sz="1200" dirty="0">
                <a:solidFill>
                  <a:prstClr val="black"/>
                </a:solidFill>
              </a:rPr>
              <a:t>USB-A Ports: </a:t>
            </a:r>
            <a:r>
              <a:rPr lang="en-US" sz="1200" b="1" dirty="0">
                <a:solidFill>
                  <a:prstClr val="black"/>
                </a:solidFill>
              </a:rPr>
              <a:t>2 @ </a:t>
            </a:r>
            <a:r>
              <a:rPr lang="en-US" sz="1200" b="1" dirty="0" smtClean="0">
                <a:solidFill>
                  <a:prstClr val="black"/>
                </a:solidFill>
              </a:rPr>
              <a:t>5V/2.4A each</a:t>
            </a:r>
            <a:endParaRPr lang="en-US" sz="1200" b="1" dirty="0">
              <a:solidFill>
                <a:prstClr val="black"/>
              </a:solidFill>
            </a:endParaRPr>
          </a:p>
          <a:p>
            <a:endParaRPr lang="en-US" sz="11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34" y="2537668"/>
            <a:ext cx="4258850" cy="33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5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40" y="106007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AIRLIFT® S2 Electric Height-Adjustable Standing Desk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Ergo Table Top with Beveled Bottom Edges, </a:t>
            </a:r>
            <a:r>
              <a:rPr lang="en-US" sz="2000" dirty="0" smtClean="0">
                <a:solidFill>
                  <a:prstClr val="black"/>
                </a:solidFill>
                <a:cs typeface="Arial" panose="020B0604020202020204" pitchFamily="34" charset="0"/>
              </a:rPr>
              <a:t>60" </a:t>
            </a:r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x 30"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87992" y="-11466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OFF65802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$599.99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428" y="1989406"/>
            <a:ext cx="1285135" cy="12930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60"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</a:t>
            </a:r>
            <a:r>
              <a:rPr lang="en-US" sz="1000" b="1" dirty="0" smtClean="0">
                <a:solidFill>
                  <a:prstClr val="black"/>
                </a:solidFill>
              </a:rPr>
              <a:t> </a:t>
            </a:r>
            <a:r>
              <a:rPr lang="en-US" sz="1000" b="1" dirty="0">
                <a:solidFill>
                  <a:prstClr val="black"/>
                </a:solidFill>
              </a:rPr>
              <a:t>White</a:t>
            </a:r>
            <a:endParaRPr lang="en-US" sz="1000" b="1" dirty="0" smtClean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146" y="2008456"/>
            <a:ext cx="4081604" cy="360812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052127" y="5840894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Bamboo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0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9" y="1056848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cs typeface="Arial" panose="020B0604020202020204" pitchFamily="34" charset="0"/>
              </a:rPr>
              <a:t>AIRLIFT® S2 Electric Height-Adjustable Standing Desk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Polyurethane Ergo Curve, 60" x </a:t>
            </a:r>
            <a:r>
              <a:rPr lang="en-US" sz="2000" dirty="0" smtClean="0">
                <a:solidFill>
                  <a:prstClr val="black"/>
                </a:solidFill>
              </a:rPr>
              <a:t>30"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0"/>
            <a:ext cx="1925320" cy="10762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87991" y="-14252"/>
            <a:ext cx="3856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Model: OFF65802</a:t>
            </a:r>
          </a:p>
          <a:p>
            <a:pPr marL="0" lvl="1" algn="r"/>
            <a:r>
              <a:rPr lang="en-US" sz="1400" dirty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Frame + Top MSRP: </a:t>
            </a:r>
            <a:r>
              <a:rPr lang="en-US" sz="14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$499.99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47750" y="2152650"/>
            <a:ext cx="4044038" cy="372427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41194" y="5840894"/>
            <a:ext cx="54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Red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211669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Specifications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Top Size:</a:t>
            </a:r>
            <a:r>
              <a:rPr lang="en-US" sz="1000" b="1" dirty="0" smtClean="0">
                <a:solidFill>
                  <a:prstClr val="black"/>
                </a:solidFill>
              </a:rPr>
              <a:t> 60" x 30"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Frame Color:</a:t>
            </a:r>
            <a:r>
              <a:rPr lang="en-US" sz="1000" b="1" dirty="0" smtClean="0">
                <a:solidFill>
                  <a:prstClr val="black"/>
                </a:solidFill>
              </a:rPr>
              <a:t> Black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4" y="3490350"/>
            <a:ext cx="1285134" cy="12480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33" y="5012591"/>
            <a:ext cx="1228326" cy="13230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6" r="5335"/>
          <a:stretch/>
        </p:blipFill>
        <p:spPr>
          <a:xfrm>
            <a:off x="7517501" y="5012591"/>
            <a:ext cx="1282205" cy="1323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7" r="4797"/>
          <a:stretch/>
        </p:blipFill>
        <p:spPr>
          <a:xfrm>
            <a:off x="7534629" y="2016767"/>
            <a:ext cx="1232240" cy="12847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321" y="3476874"/>
            <a:ext cx="1247969" cy="12990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428" y="1989406"/>
            <a:ext cx="1285135" cy="129309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17501" y="6335617"/>
            <a:ext cx="12822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Does not include weight of top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200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21381</TotalTime>
  <Words>3133</Words>
  <Application>Microsoft Office PowerPoint</Application>
  <PresentationFormat>On-screen Show (4:3)</PresentationFormat>
  <Paragraphs>515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Belkin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Kim</dc:creator>
  <cp:lastModifiedBy>Marcus Slater</cp:lastModifiedBy>
  <cp:revision>1022</cp:revision>
  <cp:lastPrinted>2017-12-28T17:29:35Z</cp:lastPrinted>
  <dcterms:created xsi:type="dcterms:W3CDTF">2012-05-17T15:36:36Z</dcterms:created>
  <dcterms:modified xsi:type="dcterms:W3CDTF">2018-02-07T22:13:41Z</dcterms:modified>
</cp:coreProperties>
</file>